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handoutMasterIdLst>
    <p:handoutMasterId r:id="rId44"/>
  </p:handoutMasterIdLst>
  <p:sldIdLst>
    <p:sldId id="258" r:id="rId2"/>
    <p:sldId id="301" r:id="rId3"/>
    <p:sldId id="302" r:id="rId4"/>
    <p:sldId id="257" r:id="rId5"/>
    <p:sldId id="259" r:id="rId6"/>
    <p:sldId id="260" r:id="rId7"/>
    <p:sldId id="276" r:id="rId8"/>
    <p:sldId id="274" r:id="rId9"/>
    <p:sldId id="261" r:id="rId10"/>
    <p:sldId id="265" r:id="rId11"/>
    <p:sldId id="300" r:id="rId12"/>
    <p:sldId id="266" r:id="rId13"/>
    <p:sldId id="270" r:id="rId14"/>
    <p:sldId id="271" r:id="rId15"/>
    <p:sldId id="273" r:id="rId16"/>
    <p:sldId id="281" r:id="rId17"/>
    <p:sldId id="282" r:id="rId18"/>
    <p:sldId id="303" r:id="rId19"/>
    <p:sldId id="297" r:id="rId20"/>
    <p:sldId id="304" r:id="rId21"/>
    <p:sldId id="306" r:id="rId22"/>
    <p:sldId id="325" r:id="rId23"/>
    <p:sldId id="307" r:id="rId24"/>
    <p:sldId id="319" r:id="rId25"/>
    <p:sldId id="322" r:id="rId26"/>
    <p:sldId id="317" r:id="rId27"/>
    <p:sldId id="323" r:id="rId28"/>
    <p:sldId id="324" r:id="rId29"/>
    <p:sldId id="283" r:id="rId30"/>
    <p:sldId id="320" r:id="rId31"/>
    <p:sldId id="295" r:id="rId32"/>
    <p:sldId id="321" r:id="rId33"/>
    <p:sldId id="294" r:id="rId34"/>
    <p:sldId id="308" r:id="rId35"/>
    <p:sldId id="309" r:id="rId36"/>
    <p:sldId id="311" r:id="rId37"/>
    <p:sldId id="313" r:id="rId38"/>
    <p:sldId id="314" r:id="rId39"/>
    <p:sldId id="315" r:id="rId40"/>
    <p:sldId id="316" r:id="rId41"/>
    <p:sldId id="291" r:id="rId42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477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0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10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>
              <a:defRPr sz="1200"/>
            </a:lvl1pPr>
          </a:lstStyle>
          <a:p>
            <a:fld id="{9CCE22AB-53EA-443B-8545-068482FD1BB3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003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>
              <a:defRPr sz="1200"/>
            </a:lvl1pPr>
          </a:lstStyle>
          <a:p>
            <a:r>
              <a:rPr lang="en-US" smtClean="0"/>
              <a:t>2/24/13 Randy Bennett Ed.D. bennetcr@uwm.edu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893003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r">
              <a:defRPr sz="1200"/>
            </a:lvl1pPr>
          </a:lstStyle>
          <a:p>
            <a:fld id="{15FAE2E4-5123-4579-AB16-20EEEFD6A1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63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26" tIns="46963" rIns="93926" bIns="4696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26" tIns="46963" rIns="93926" bIns="4696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85DA9E0-A2C8-40B8-972C-BE8D8BDD6776}" type="datetimeFigureOut">
              <a:rPr lang="en-US"/>
              <a:pPr>
                <a:defRPr/>
              </a:pPr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26" tIns="46963" rIns="93926" bIns="4696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26" tIns="46963" rIns="93926" bIns="4696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26" tIns="46963" rIns="93926" bIns="4696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26" tIns="46963" rIns="93926" bIns="4696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813B10B-BA29-40B3-9624-51393C73B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6161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87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5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788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13B10B-BA29-40B3-9624-51393C73B848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2/24/13 Randy Bennett Ed.D. bennetcr@uwm.edu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29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58E83-0032-4D09-9311-EE931F7CD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1A41A-159A-4F6B-A670-DE0B0C04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75335-3DC8-40AA-A206-AC41F1D5E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21475-496B-4A2A-AA40-B6493CA30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96D4E-6734-4A5B-ACB8-56BA7075F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0F1F8-EA07-4EC1-A334-A9AB41BF38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00CC8-0638-40B3-9365-B867CED77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55E4D-F1FB-4E08-A436-30EEBBAC2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4D4D-D1C3-447D-89C3-FA25B233C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7C3F5-8514-41D8-8F3C-0F6E99124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F753C-680D-40CE-B586-D6B2F4E60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rgbClr val="2E77A2"/>
            </a:gs>
            <a:gs pos="3000">
              <a:srgbClr val="5C97BA"/>
            </a:gs>
            <a:gs pos="2000">
              <a:schemeClr val="bg2">
                <a:tint val="83000"/>
                <a:satMod val="320000"/>
                <a:lumMod val="77000"/>
                <a:lumOff val="23000"/>
              </a:schemeClr>
            </a:gs>
            <a:gs pos="78000">
              <a:schemeClr val="bg2">
                <a:shade val="15000"/>
                <a:satMod val="320000"/>
                <a:lumMod val="91000"/>
                <a:lumOff val="9000"/>
              </a:schemeClr>
            </a:gs>
          </a:gsLst>
          <a:path path="circle">
            <a:fillToRect l="10000" t="110000" r="1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2/24/13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3ADB70-E469-492F-BAA7-D74B7D94E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inyurl.com/linkedinrb" TargetMode="External"/><Relationship Id="rId2" Type="http://schemas.openxmlformats.org/officeDocument/2006/relationships/hyperlink" Target="mailto:randy@maxfulfillment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inyurl.com/maxsuccessad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mailto:randy@maxfulfillment.com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tinyurl.com/maxsuccessintro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90800"/>
            <a:ext cx="7851648" cy="1981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How to 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Help Achieve </a:t>
            </a:r>
            <a:r>
              <a:rPr lang="en-US" sz="4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Any Work, Career Goal with Just One 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Amazing Tool</a:t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 Save Time and Money Too!  </a:t>
            </a:r>
            <a: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sz="4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572000"/>
            <a:ext cx="7854950" cy="1905000"/>
          </a:xfrm>
        </p:spPr>
        <p:txBody>
          <a:bodyPr>
            <a:normAutofit fontScale="25000" lnSpcReduction="20000"/>
          </a:bodyPr>
          <a:lstStyle/>
          <a:p>
            <a:pPr marR="0" algn="ctr">
              <a:lnSpc>
                <a:spcPct val="80000"/>
              </a:lnSpc>
            </a:pPr>
            <a:endParaRPr lang="en-US" sz="5100" dirty="0" smtClean="0">
              <a:latin typeface="Arial" charset="0"/>
              <a:cs typeface="Arial" charset="0"/>
            </a:endParaRPr>
          </a:p>
          <a:p>
            <a:pPr marR="0" algn="ctr">
              <a:lnSpc>
                <a:spcPct val="80000"/>
              </a:lnSpc>
            </a:pPr>
            <a:r>
              <a:rPr lang="en-US" sz="11200" dirty="0" smtClean="0">
                <a:latin typeface="Arial" charset="0"/>
                <a:cs typeface="Arial" charset="0"/>
              </a:rPr>
              <a:t>Randy Bennett Ed.D.</a:t>
            </a:r>
            <a:br>
              <a:rPr lang="en-US" sz="11200" dirty="0" smtClean="0">
                <a:latin typeface="Arial" charset="0"/>
                <a:cs typeface="Arial" charset="0"/>
              </a:rPr>
            </a:br>
            <a:endParaRPr lang="en-US" sz="11200" dirty="0" smtClean="0">
              <a:latin typeface="Arial" charset="0"/>
              <a:cs typeface="Arial" charset="0"/>
            </a:endParaRPr>
          </a:p>
          <a:p>
            <a:pPr marR="0" algn="ctr">
              <a:lnSpc>
                <a:spcPct val="80000"/>
              </a:lnSpc>
            </a:pPr>
            <a:r>
              <a:rPr lang="en-US" sz="11200" dirty="0" smtClean="0">
                <a:latin typeface="Arial" charset="0"/>
                <a:cs typeface="Arial" charset="0"/>
                <a:hlinkClick r:id="rId2"/>
              </a:rPr>
              <a:t>randy@maxfulfillment.com</a:t>
            </a:r>
            <a:endParaRPr lang="en-US" sz="11200" dirty="0" smtClean="0">
              <a:latin typeface="Arial" charset="0"/>
              <a:cs typeface="Arial" charset="0"/>
            </a:endParaRPr>
          </a:p>
          <a:p>
            <a:pPr marR="0" algn="ctr">
              <a:lnSpc>
                <a:spcPct val="80000"/>
              </a:lnSpc>
            </a:pPr>
            <a:r>
              <a:rPr lang="en-US" sz="11200" dirty="0">
                <a:latin typeface="Arial" charset="0"/>
                <a:cs typeface="Arial" charset="0"/>
                <a:hlinkClick r:id="rId3"/>
              </a:rPr>
              <a:t>http://</a:t>
            </a:r>
            <a:r>
              <a:rPr lang="en-US" sz="11200" dirty="0" smtClean="0">
                <a:latin typeface="Arial" charset="0"/>
                <a:cs typeface="Arial" charset="0"/>
                <a:hlinkClick r:id="rId3"/>
              </a:rPr>
              <a:t>tinyurl.com/linkedinrb</a:t>
            </a:r>
            <a:r>
              <a:rPr lang="en-US" sz="11200" dirty="0" smtClean="0">
                <a:latin typeface="Arial" charset="0"/>
                <a:cs typeface="Arial" charset="0"/>
              </a:rPr>
              <a:t>  </a:t>
            </a:r>
          </a:p>
          <a:p>
            <a:pPr marR="0" algn="ctr">
              <a:lnSpc>
                <a:spcPct val="80000"/>
              </a:lnSpc>
            </a:pPr>
            <a:endParaRPr lang="en-US" sz="11200" dirty="0" smtClean="0">
              <a:latin typeface="Arial" charset="0"/>
              <a:cs typeface="Arial" charset="0"/>
              <a:hlinkClick r:id="rId4"/>
            </a:endParaRPr>
          </a:p>
          <a:p>
            <a:pPr marR="0" algn="ctr">
              <a:lnSpc>
                <a:spcPct val="80000"/>
              </a:lnSpc>
            </a:pPr>
            <a:endParaRPr lang="en-US" sz="11200" dirty="0" smtClean="0">
              <a:latin typeface="Arial" charset="0"/>
              <a:cs typeface="Arial" charset="0"/>
            </a:endParaRPr>
          </a:p>
          <a:p>
            <a:pPr marR="0" algn="ctr">
              <a:lnSpc>
                <a:spcPct val="80000"/>
              </a:lnSpc>
            </a:pPr>
            <a:endParaRPr lang="en-US" sz="11200" dirty="0" smtClean="0">
              <a:latin typeface="Arial" charset="0"/>
              <a:cs typeface="Arial" charset="0"/>
            </a:endParaRPr>
          </a:p>
          <a:p>
            <a:pPr marR="0" algn="ctr">
              <a:lnSpc>
                <a:spcPct val="80000"/>
              </a:lnSpc>
            </a:pPr>
            <a:endParaRPr lang="en-US" sz="4400" dirty="0">
              <a:latin typeface="Arial" charset="0"/>
              <a:cs typeface="Arial" charset="0"/>
            </a:endParaRPr>
          </a:p>
          <a:p>
            <a:pPr marR="0" algn="ctr">
              <a:lnSpc>
                <a:spcPct val="80000"/>
              </a:lnSpc>
            </a:pPr>
            <a:endParaRPr lang="en-US" sz="4400" dirty="0" smtClean="0">
              <a:latin typeface="Arial" charset="0"/>
              <a:cs typeface="Arial" charset="0"/>
            </a:endParaRPr>
          </a:p>
          <a:p>
            <a:pPr marR="0" algn="ctr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153400" cy="2590800"/>
          </a:xfrm>
        </p:spPr>
        <p:txBody>
          <a:bodyPr/>
          <a:lstStyle/>
          <a:p>
            <a:pPr marR="0" algn="l"/>
            <a:r>
              <a:rPr lang="en-US" sz="4000" dirty="0">
                <a:latin typeface="Arial" charset="0"/>
                <a:cs typeface="Arial" charset="0"/>
              </a:rPr>
              <a:t>It’s the natural, </a:t>
            </a:r>
            <a:r>
              <a:rPr lang="en-US" sz="4000" dirty="0" smtClean="0">
                <a:latin typeface="Arial" charset="0"/>
                <a:cs typeface="Arial" charset="0"/>
              </a:rPr>
              <a:t>Optimal Learning  Professional/Personal Development and Improvement (OL-PDI) process.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95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60" y="2133600"/>
            <a:ext cx="8534400" cy="3962400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endParaRPr lang="en-US" sz="3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That is how </a:t>
            </a:r>
            <a:r>
              <a:rPr lang="en-US" sz="3600" dirty="0">
                <a:latin typeface="Arial" charset="0"/>
                <a:cs typeface="Arial" charset="0"/>
              </a:rPr>
              <a:t>we naturally, optimally </a:t>
            </a:r>
            <a:r>
              <a:rPr lang="en-US" sz="3600" dirty="0" smtClean="0">
                <a:latin typeface="Arial" charset="0"/>
                <a:cs typeface="Arial" charset="0"/>
              </a:rPr>
              <a:t>learn,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develop and improve a hobby</a:t>
            </a:r>
            <a:r>
              <a:rPr lang="en-US" sz="3600" dirty="0">
                <a:latin typeface="Arial" charset="0"/>
                <a:cs typeface="Arial" charset="0"/>
              </a:rPr>
              <a:t>, craft</a:t>
            </a:r>
            <a:r>
              <a:rPr lang="en-US" sz="3600" dirty="0" smtClean="0">
                <a:latin typeface="Arial" charset="0"/>
                <a:cs typeface="Arial" charset="0"/>
              </a:rPr>
              <a:t>,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sport </a:t>
            </a:r>
            <a:r>
              <a:rPr lang="en-US" sz="3600" dirty="0">
                <a:latin typeface="Arial" charset="0"/>
                <a:cs typeface="Arial" charset="0"/>
              </a:rPr>
              <a:t>or </a:t>
            </a:r>
            <a:r>
              <a:rPr lang="en-US" sz="3600" dirty="0" smtClean="0">
                <a:latin typeface="Arial" charset="0"/>
                <a:cs typeface="Arial" charset="0"/>
              </a:rPr>
              <a:t>profession/field like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photography</a:t>
            </a:r>
            <a:r>
              <a:rPr lang="en-US" sz="3600" dirty="0">
                <a:latin typeface="Arial" charset="0"/>
                <a:cs typeface="Arial" charset="0"/>
              </a:rPr>
              <a:t>,  cooking, teaching,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sales</a:t>
            </a:r>
            <a:r>
              <a:rPr lang="en-US" sz="3600" dirty="0">
                <a:latin typeface="Arial" charset="0"/>
                <a:cs typeface="Arial" charset="0"/>
              </a:rPr>
              <a:t>, customer service </a:t>
            </a:r>
            <a:r>
              <a:rPr lang="en-US" sz="3600" dirty="0" smtClean="0">
                <a:latin typeface="Arial" charset="0"/>
                <a:cs typeface="Arial" charset="0"/>
              </a:rPr>
              <a:t>or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management. </a:t>
            </a:r>
            <a:endParaRPr lang="en-US" sz="36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7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Subtitle 2"/>
          <p:cNvSpPr>
            <a:spLocks noGrp="1"/>
          </p:cNvSpPr>
          <p:nvPr>
            <p:ph type="subTitle" idx="1"/>
          </p:nvPr>
        </p:nvSpPr>
        <p:spPr>
          <a:xfrm>
            <a:off x="685800" y="2209800"/>
            <a:ext cx="8153400" cy="4038600"/>
          </a:xfrm>
        </p:spPr>
        <p:txBody>
          <a:bodyPr/>
          <a:lstStyle/>
          <a:p>
            <a:pPr marR="0" algn="l"/>
            <a:r>
              <a:rPr lang="en-US" sz="3200" dirty="0" smtClean="0">
                <a:latin typeface="Arial" charset="0"/>
                <a:cs typeface="Arial" charset="0"/>
              </a:rPr>
              <a:t>ln order to learn </a:t>
            </a:r>
            <a:r>
              <a:rPr lang="en-US" sz="3200" dirty="0">
                <a:latin typeface="Arial" charset="0"/>
                <a:cs typeface="Arial" charset="0"/>
              </a:rPr>
              <a:t>a hobby, craft, sport or </a:t>
            </a:r>
            <a:r>
              <a:rPr lang="en-US" sz="3200" dirty="0" smtClean="0">
                <a:latin typeface="Arial" charset="0"/>
                <a:cs typeface="Arial" charset="0"/>
              </a:rPr>
              <a:t>profession/field, </a:t>
            </a:r>
            <a:r>
              <a:rPr lang="en-US" sz="3200" dirty="0" smtClean="0">
                <a:latin typeface="Arial" charset="0"/>
                <a:cs typeface="Arial" charset="0"/>
              </a:rPr>
              <a:t>what do we do? </a:t>
            </a:r>
          </a:p>
          <a:p>
            <a:pPr marR="0" algn="l"/>
            <a:r>
              <a:rPr lang="en-US" sz="3200" dirty="0" smtClean="0">
                <a:latin typeface="Arial" charset="0"/>
                <a:cs typeface="Arial" charset="0"/>
              </a:rPr>
              <a:t>We </a:t>
            </a:r>
            <a:r>
              <a:rPr lang="en-US" sz="3200" dirty="0" smtClean="0">
                <a:latin typeface="Arial" charset="0"/>
                <a:cs typeface="Arial" charset="0"/>
              </a:rPr>
              <a:t>naturally **Talk </a:t>
            </a:r>
            <a:r>
              <a:rPr lang="en-US" sz="3200" dirty="0">
                <a:latin typeface="Arial" charset="0"/>
                <a:cs typeface="Arial" charset="0"/>
              </a:rPr>
              <a:t>to leaders and </a:t>
            </a:r>
            <a:r>
              <a:rPr lang="en-US" sz="3200" dirty="0" smtClean="0">
                <a:latin typeface="Arial" charset="0"/>
                <a:cs typeface="Arial" charset="0"/>
              </a:rPr>
              <a:t>experts;  **Read </a:t>
            </a:r>
            <a:r>
              <a:rPr lang="en-US" sz="3200" dirty="0">
                <a:latin typeface="Arial" charset="0"/>
                <a:cs typeface="Arial" charset="0"/>
              </a:rPr>
              <a:t>books and </a:t>
            </a:r>
            <a:r>
              <a:rPr lang="en-US" sz="3200" dirty="0" smtClean="0">
                <a:latin typeface="Arial" charset="0"/>
                <a:cs typeface="Arial" charset="0"/>
              </a:rPr>
              <a:t>magazines;  **Take </a:t>
            </a:r>
            <a:r>
              <a:rPr lang="en-US" sz="3200" dirty="0">
                <a:latin typeface="Arial" charset="0"/>
                <a:cs typeface="Arial" charset="0"/>
              </a:rPr>
              <a:t>workshops</a:t>
            </a:r>
            <a:r>
              <a:rPr lang="en-US" sz="3200" dirty="0" smtClean="0">
                <a:latin typeface="Arial" charset="0"/>
                <a:cs typeface="Arial" charset="0"/>
              </a:rPr>
              <a:t>, courses;  **Attend </a:t>
            </a:r>
            <a:r>
              <a:rPr lang="en-US" sz="3200" dirty="0">
                <a:latin typeface="Arial" charset="0"/>
                <a:cs typeface="Arial" charset="0"/>
              </a:rPr>
              <a:t>professional meetings and </a:t>
            </a:r>
            <a:r>
              <a:rPr lang="en-US" sz="3200" dirty="0" smtClean="0">
                <a:latin typeface="Arial" charset="0"/>
                <a:cs typeface="Arial" charset="0"/>
              </a:rPr>
              <a:t>conferences;  **Gather </a:t>
            </a:r>
            <a:r>
              <a:rPr lang="en-US" sz="3200" dirty="0">
                <a:latin typeface="Arial" charset="0"/>
                <a:cs typeface="Arial" charset="0"/>
              </a:rPr>
              <a:t>information, </a:t>
            </a:r>
            <a:r>
              <a:rPr lang="en-US" sz="3200" dirty="0" smtClean="0">
                <a:latin typeface="Arial" charset="0"/>
                <a:cs typeface="Arial" charset="0"/>
              </a:rPr>
              <a:t>tools, resources;  **Participate in LinkedIn and Facebook. </a:t>
            </a:r>
          </a:p>
          <a:p>
            <a:pPr marR="0" algn="l"/>
            <a:endParaRPr lang="en-US" sz="4400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981200"/>
            <a:ext cx="7543800" cy="22098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So </a:t>
            </a:r>
            <a:r>
              <a:rPr lang="en-US" sz="2800" dirty="0" smtClean="0">
                <a:latin typeface="Arial" charset="0"/>
                <a:cs typeface="Arial" charset="0"/>
              </a:rPr>
              <a:t>for example, the </a:t>
            </a:r>
            <a:r>
              <a:rPr lang="en-US" sz="2800" dirty="0">
                <a:latin typeface="Arial" charset="0"/>
                <a:cs typeface="Arial" charset="0"/>
              </a:rPr>
              <a:t>initial </a:t>
            </a:r>
            <a:r>
              <a:rPr lang="en-US" sz="2800" dirty="0" smtClean="0">
                <a:latin typeface="Arial" charset="0"/>
                <a:cs typeface="Arial" charset="0"/>
              </a:rPr>
              <a:t>OL-PDI </a:t>
            </a:r>
            <a:r>
              <a:rPr lang="en-US" sz="2800" dirty="0">
                <a:latin typeface="Arial" charset="0"/>
                <a:cs typeface="Arial" charset="0"/>
              </a:rPr>
              <a:t>for customer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service </a:t>
            </a:r>
            <a:r>
              <a:rPr lang="en-US" sz="2800" dirty="0" smtClean="0">
                <a:latin typeface="Arial" charset="0"/>
                <a:cs typeface="Arial" charset="0"/>
              </a:rPr>
              <a:t>(CS) </a:t>
            </a:r>
            <a:r>
              <a:rPr lang="en-US" sz="2800" dirty="0" smtClean="0">
                <a:latin typeface="Arial" charset="0"/>
                <a:cs typeface="Arial" charset="0"/>
              </a:rPr>
              <a:t>might </a:t>
            </a:r>
            <a:r>
              <a:rPr lang="en-US" sz="2800" dirty="0">
                <a:latin typeface="Arial" charset="0"/>
                <a:cs typeface="Arial" charset="0"/>
              </a:rPr>
              <a:t>be</a:t>
            </a:r>
            <a:r>
              <a:rPr lang="en-US" sz="2800" dirty="0" smtClean="0">
                <a:latin typeface="Arial" charset="0"/>
                <a:cs typeface="Arial" charset="0"/>
              </a:rPr>
              <a:t>: </a:t>
            </a:r>
          </a:p>
          <a:p>
            <a:pPr marR="0" algn="l">
              <a:lnSpc>
                <a:spcPct val="80000"/>
              </a:lnSpc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Participate in </a:t>
            </a:r>
            <a:r>
              <a:rPr lang="en-US" sz="2800" dirty="0">
                <a:latin typeface="Arial" charset="0"/>
                <a:cs typeface="Arial" charset="0"/>
              </a:rPr>
              <a:t>CS </a:t>
            </a:r>
            <a:r>
              <a:rPr lang="en-US" sz="2800" dirty="0" smtClean="0">
                <a:latin typeface="Arial" charset="0"/>
                <a:cs typeface="Arial" charset="0"/>
              </a:rPr>
              <a:t>professional associations; talk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to </a:t>
            </a:r>
            <a:r>
              <a:rPr lang="en-US" sz="2800" dirty="0">
                <a:latin typeface="Arial" charset="0"/>
                <a:cs typeface="Arial" charset="0"/>
              </a:rPr>
              <a:t>CS </a:t>
            </a:r>
            <a:r>
              <a:rPr lang="en-US" sz="2800" dirty="0" smtClean="0">
                <a:latin typeface="Arial" charset="0"/>
                <a:cs typeface="Arial" charset="0"/>
              </a:rPr>
              <a:t>leaders and </a:t>
            </a:r>
            <a:r>
              <a:rPr lang="en-US" sz="2800" dirty="0">
                <a:latin typeface="Arial" charset="0"/>
                <a:cs typeface="Arial" charset="0"/>
              </a:rPr>
              <a:t>experts; </a:t>
            </a:r>
            <a:r>
              <a:rPr lang="en-US" sz="2800" dirty="0" smtClean="0">
                <a:latin typeface="Arial" charset="0"/>
                <a:cs typeface="Arial" charset="0"/>
              </a:rPr>
              <a:t>attend </a:t>
            </a:r>
            <a:r>
              <a:rPr lang="en-US" sz="2800" dirty="0">
                <a:latin typeface="Arial" charset="0"/>
                <a:cs typeface="Arial" charset="0"/>
              </a:rPr>
              <a:t>CS service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professional meetings and </a:t>
            </a:r>
            <a:r>
              <a:rPr lang="en-US" sz="2800" dirty="0">
                <a:latin typeface="Arial" charset="0"/>
                <a:cs typeface="Arial" charset="0"/>
              </a:rPr>
              <a:t>conferences; </a:t>
            </a:r>
            <a:r>
              <a:rPr lang="en-US" sz="2800" dirty="0" smtClean="0">
                <a:latin typeface="Arial" charset="0"/>
                <a:cs typeface="Arial" charset="0"/>
              </a:rPr>
              <a:t>gather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CS </a:t>
            </a:r>
            <a:r>
              <a:rPr lang="en-US" sz="2800" dirty="0">
                <a:latin typeface="Arial" charset="0"/>
                <a:cs typeface="Arial" charset="0"/>
              </a:rPr>
              <a:t>information, tools </a:t>
            </a:r>
            <a:r>
              <a:rPr lang="en-US" sz="2800" dirty="0" smtClean="0">
                <a:latin typeface="Arial" charset="0"/>
                <a:cs typeface="Arial" charset="0"/>
              </a:rPr>
              <a:t>and resources;  </a:t>
            </a:r>
            <a:r>
              <a:rPr lang="en-US" sz="2800" dirty="0">
                <a:latin typeface="Arial" charset="0"/>
                <a:cs typeface="Arial" charset="0"/>
              </a:rPr>
              <a:t>develop a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CS professional </a:t>
            </a:r>
            <a:r>
              <a:rPr lang="en-US" sz="2800" dirty="0">
                <a:latin typeface="Arial" charset="0"/>
                <a:cs typeface="Arial" charset="0"/>
              </a:rPr>
              <a:t>network; </a:t>
            </a:r>
            <a:r>
              <a:rPr lang="en-US" sz="2800" dirty="0" smtClean="0">
                <a:latin typeface="Arial" charset="0"/>
                <a:cs typeface="Arial" charset="0"/>
              </a:rPr>
              <a:t>engage </a:t>
            </a:r>
            <a:r>
              <a:rPr lang="en-US" sz="2800" dirty="0">
                <a:latin typeface="Arial" charset="0"/>
                <a:cs typeface="Arial" charset="0"/>
              </a:rPr>
              <a:t>in CS </a:t>
            </a:r>
            <a:r>
              <a:rPr lang="en-US" sz="2800" dirty="0" smtClean="0">
                <a:latin typeface="Arial" charset="0"/>
                <a:cs typeface="Arial" charset="0"/>
              </a:rPr>
              <a:t>blogs,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LinkedIn groups</a:t>
            </a:r>
            <a:r>
              <a:rPr lang="en-US" sz="2800" dirty="0">
                <a:latin typeface="Arial" charset="0"/>
                <a:cs typeface="Arial" charset="0"/>
              </a:rPr>
              <a:t>.</a:t>
            </a: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8001000" cy="33528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>
                <a:latin typeface="Arial" charset="0"/>
                <a:cs typeface="Arial" charset="0"/>
              </a:rPr>
              <a:t>Note how powerful, effective </a:t>
            </a:r>
            <a:r>
              <a:rPr lang="en-US" sz="3200" dirty="0" smtClean="0">
                <a:latin typeface="Arial" charset="0"/>
                <a:cs typeface="Arial" charset="0"/>
              </a:rPr>
              <a:t>that customer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service OL-PDI is for learning the CS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Profession; developing and improving CS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expertise</a:t>
            </a:r>
            <a:r>
              <a:rPr lang="en-US" sz="3200" dirty="0">
                <a:latin typeface="Arial" charset="0"/>
                <a:cs typeface="Arial" charset="0"/>
              </a:rPr>
              <a:t>, </a:t>
            </a:r>
            <a:r>
              <a:rPr lang="en-US" sz="3200" dirty="0" smtClean="0">
                <a:latin typeface="Arial" charset="0"/>
                <a:cs typeface="Arial" charset="0"/>
              </a:rPr>
              <a:t>and being a knowledgeable, well-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informed, ‘on the cutting </a:t>
            </a:r>
            <a:r>
              <a:rPr lang="en-US" sz="3200" dirty="0">
                <a:latin typeface="Arial" charset="0"/>
                <a:cs typeface="Arial" charset="0"/>
              </a:rPr>
              <a:t>edge’, </a:t>
            </a:r>
            <a:r>
              <a:rPr lang="en-US" sz="3200" dirty="0" smtClean="0">
                <a:latin typeface="Arial" charset="0"/>
                <a:cs typeface="Arial" charset="0"/>
              </a:rPr>
              <a:t>successful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CS professional/leader</a:t>
            </a:r>
            <a:r>
              <a:rPr lang="en-US" sz="3200" dirty="0">
                <a:latin typeface="Arial" charset="0"/>
                <a:cs typeface="Arial" charset="0"/>
              </a:rPr>
              <a:t>. 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4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100" dirty="0" smtClean="0">
                <a:latin typeface="Arial" charset="0"/>
                <a:cs typeface="Arial" charset="0"/>
              </a:rPr>
              <a:t> </a:t>
            </a:r>
          </a:p>
          <a:p>
            <a:pPr marR="0" algn="l">
              <a:lnSpc>
                <a:spcPct val="80000"/>
              </a:lnSpc>
            </a:pPr>
            <a:endParaRPr lang="en-US" sz="31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4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50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42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0668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62200"/>
            <a:ext cx="8001000" cy="4191000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en-US" sz="3800" dirty="0" smtClean="0">
                <a:latin typeface="Arial" charset="0"/>
                <a:cs typeface="Arial" charset="0"/>
              </a:rPr>
              <a:t>For another example, the </a:t>
            </a:r>
            <a:r>
              <a:rPr lang="en-US" sz="4000" dirty="0">
                <a:latin typeface="Arial" charset="0"/>
                <a:cs typeface="Arial" charset="0"/>
              </a:rPr>
              <a:t>OL-PDI </a:t>
            </a:r>
            <a:r>
              <a:rPr lang="en-US" sz="4000" dirty="0" smtClean="0">
                <a:latin typeface="Arial" charset="0"/>
                <a:cs typeface="Arial" charset="0"/>
              </a:rPr>
              <a:t>for </a:t>
            </a:r>
          </a:p>
          <a:p>
            <a:pPr marR="0" algn="l">
              <a:lnSpc>
                <a:spcPct val="80000"/>
              </a:lnSpc>
            </a:pPr>
            <a:r>
              <a:rPr lang="en-US" sz="4000" dirty="0" smtClean="0">
                <a:latin typeface="Arial" charset="0"/>
                <a:cs typeface="Arial" charset="0"/>
              </a:rPr>
              <a:t>the </a:t>
            </a:r>
            <a:r>
              <a:rPr lang="en-US" sz="3800" dirty="0" smtClean="0">
                <a:latin typeface="Arial" charset="0"/>
                <a:cs typeface="Arial" charset="0"/>
              </a:rPr>
              <a:t>Adult Education Administration </a:t>
            </a:r>
          </a:p>
          <a:p>
            <a:pPr marR="0" algn="l">
              <a:lnSpc>
                <a:spcPct val="80000"/>
              </a:lnSpc>
            </a:pPr>
            <a:r>
              <a:rPr lang="en-US" sz="3800" dirty="0" smtClean="0">
                <a:latin typeface="Arial" charset="0"/>
                <a:cs typeface="Arial" charset="0"/>
              </a:rPr>
              <a:t>(AEA) profession/field could be: </a:t>
            </a:r>
          </a:p>
          <a:p>
            <a:pPr marR="0" algn="l">
              <a:lnSpc>
                <a:spcPct val="80000"/>
              </a:lnSpc>
            </a:pPr>
            <a:r>
              <a:rPr lang="en-US" sz="3800" dirty="0" smtClean="0">
                <a:latin typeface="Arial" charset="0"/>
                <a:cs typeface="Arial" charset="0"/>
              </a:rPr>
              <a:t> </a:t>
            </a:r>
            <a:endParaRPr lang="en-US" sz="21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29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29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8382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133600"/>
            <a:ext cx="79248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Participating in </a:t>
            </a:r>
            <a:r>
              <a:rPr lang="en-US" sz="2800" dirty="0">
                <a:latin typeface="Arial" charset="0"/>
                <a:cs typeface="Arial" charset="0"/>
              </a:rPr>
              <a:t>AEA </a:t>
            </a:r>
            <a:r>
              <a:rPr lang="en-US" sz="2800" dirty="0" smtClean="0">
                <a:latin typeface="Arial" charset="0"/>
                <a:cs typeface="Arial" charset="0"/>
              </a:rPr>
              <a:t>professional association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meetings and conferences; talking </a:t>
            </a:r>
            <a:r>
              <a:rPr lang="en-US" sz="2800" dirty="0">
                <a:latin typeface="Arial" charset="0"/>
                <a:cs typeface="Arial" charset="0"/>
              </a:rPr>
              <a:t>to </a:t>
            </a:r>
            <a:r>
              <a:rPr lang="en-US" sz="2800" dirty="0" smtClean="0">
                <a:latin typeface="Arial" charset="0"/>
                <a:cs typeface="Arial" charset="0"/>
              </a:rPr>
              <a:t>AEA leaders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and </a:t>
            </a:r>
            <a:r>
              <a:rPr lang="en-US" sz="2800" dirty="0">
                <a:latin typeface="Arial" charset="0"/>
                <a:cs typeface="Arial" charset="0"/>
              </a:rPr>
              <a:t>experts; </a:t>
            </a:r>
            <a:r>
              <a:rPr lang="en-US" sz="2800" dirty="0" smtClean="0">
                <a:latin typeface="Arial" charset="0"/>
                <a:cs typeface="Arial" charset="0"/>
              </a:rPr>
              <a:t>reading AEA publications,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newsletters</a:t>
            </a:r>
            <a:r>
              <a:rPr lang="en-US" sz="2800" dirty="0">
                <a:latin typeface="Arial" charset="0"/>
                <a:cs typeface="Arial" charset="0"/>
              </a:rPr>
              <a:t>, </a:t>
            </a:r>
            <a:r>
              <a:rPr lang="en-US" sz="2800" dirty="0" smtClean="0">
                <a:latin typeface="Arial" charset="0"/>
                <a:cs typeface="Arial" charset="0"/>
              </a:rPr>
              <a:t>journals; attending </a:t>
            </a:r>
            <a:r>
              <a:rPr lang="en-US" sz="2800" dirty="0">
                <a:latin typeface="Arial" charset="0"/>
                <a:cs typeface="Arial" charset="0"/>
              </a:rPr>
              <a:t>AEA </a:t>
            </a:r>
            <a:r>
              <a:rPr lang="en-US" sz="2800" dirty="0" smtClean="0">
                <a:latin typeface="Arial" charset="0"/>
                <a:cs typeface="Arial" charset="0"/>
              </a:rPr>
              <a:t>workshops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and webinars; researching</a:t>
            </a:r>
            <a:r>
              <a:rPr lang="en-US" sz="2800" dirty="0">
                <a:latin typeface="Arial" charset="0"/>
                <a:cs typeface="Arial" charset="0"/>
              </a:rPr>
              <a:t>, </a:t>
            </a:r>
            <a:r>
              <a:rPr lang="en-US" sz="2800" dirty="0" smtClean="0">
                <a:latin typeface="Arial" charset="0"/>
                <a:cs typeface="Arial" charset="0"/>
              </a:rPr>
              <a:t>gathering AEA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information, tools and </a:t>
            </a:r>
            <a:r>
              <a:rPr lang="en-US" sz="2800" dirty="0">
                <a:latin typeface="Arial" charset="0"/>
                <a:cs typeface="Arial" charset="0"/>
              </a:rPr>
              <a:t>resources</a:t>
            </a:r>
            <a:r>
              <a:rPr lang="en-US" sz="2800" dirty="0" smtClean="0">
                <a:latin typeface="Arial" charset="0"/>
                <a:cs typeface="Arial" charset="0"/>
              </a:rPr>
              <a:t>; engaging in AAE</a:t>
            </a:r>
          </a:p>
          <a:p>
            <a:pPr marR="0" algn="l">
              <a:lnSpc>
                <a:spcPct val="80000"/>
              </a:lnSpc>
            </a:pPr>
            <a:r>
              <a:rPr lang="en-US" sz="2800" dirty="0" err="1" smtClean="0">
                <a:latin typeface="Arial" charset="0"/>
                <a:cs typeface="Arial" charset="0"/>
              </a:rPr>
              <a:t>listservs</a:t>
            </a:r>
            <a:r>
              <a:rPr lang="en-US" sz="2800" dirty="0" smtClean="0">
                <a:latin typeface="Arial" charset="0"/>
                <a:cs typeface="Arial" charset="0"/>
              </a:rPr>
              <a:t>, blogs</a:t>
            </a:r>
            <a:r>
              <a:rPr lang="en-US" sz="2800" dirty="0">
                <a:latin typeface="Arial" charset="0"/>
                <a:cs typeface="Arial" charset="0"/>
              </a:rPr>
              <a:t>, </a:t>
            </a:r>
            <a:r>
              <a:rPr lang="en-US" sz="2800" dirty="0" smtClean="0">
                <a:latin typeface="Arial" charset="0"/>
                <a:cs typeface="Arial" charset="0"/>
              </a:rPr>
              <a:t>LinkedIn groups</a:t>
            </a:r>
            <a:r>
              <a:rPr lang="en-US" sz="3200" dirty="0" smtClean="0">
                <a:latin typeface="Arial" charset="0"/>
                <a:cs typeface="Arial" charset="0"/>
              </a:rPr>
              <a:t>. </a:t>
            </a:r>
          </a:p>
          <a:p>
            <a:pPr marR="0" algn="l">
              <a:lnSpc>
                <a:spcPct val="80000"/>
              </a:lnSpc>
            </a:pPr>
            <a:endParaRPr lang="en-US" sz="3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29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362200"/>
            <a:ext cx="7924800" cy="4191000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Note </a:t>
            </a:r>
            <a:r>
              <a:rPr lang="en-US" sz="3600" dirty="0">
                <a:latin typeface="Arial" charset="0"/>
                <a:cs typeface="Arial" charset="0"/>
              </a:rPr>
              <a:t>how powerful, effective that AEA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OL-PDI is </a:t>
            </a:r>
            <a:r>
              <a:rPr lang="en-US" sz="3600" dirty="0">
                <a:latin typeface="Arial" charset="0"/>
                <a:cs typeface="Arial" charset="0"/>
              </a:rPr>
              <a:t>for learning the AEA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profession/field</a:t>
            </a:r>
            <a:r>
              <a:rPr lang="en-US" sz="3600" dirty="0">
                <a:latin typeface="Arial" charset="0"/>
                <a:cs typeface="Arial" charset="0"/>
              </a:rPr>
              <a:t>; </a:t>
            </a:r>
            <a:r>
              <a:rPr lang="en-US" sz="3600" dirty="0" smtClean="0">
                <a:latin typeface="Arial" charset="0"/>
                <a:cs typeface="Arial" charset="0"/>
              </a:rPr>
              <a:t>developing </a:t>
            </a:r>
            <a:r>
              <a:rPr lang="en-US" sz="3600" dirty="0">
                <a:latin typeface="Arial" charset="0"/>
                <a:cs typeface="Arial" charset="0"/>
              </a:rPr>
              <a:t>AEA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expertise</a:t>
            </a:r>
            <a:r>
              <a:rPr lang="en-US" sz="3600" dirty="0">
                <a:latin typeface="Arial" charset="0"/>
                <a:cs typeface="Arial" charset="0"/>
              </a:rPr>
              <a:t>; </a:t>
            </a:r>
            <a:r>
              <a:rPr lang="en-US" sz="3600" dirty="0" smtClean="0">
                <a:latin typeface="Arial" charset="0"/>
                <a:cs typeface="Arial" charset="0"/>
              </a:rPr>
              <a:t>and being a knowledgeable</a:t>
            </a:r>
            <a:r>
              <a:rPr lang="en-US" sz="3600" dirty="0">
                <a:latin typeface="Arial" charset="0"/>
                <a:cs typeface="Arial" charset="0"/>
              </a:rPr>
              <a:t>,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well-informed, ‘</a:t>
            </a:r>
            <a:r>
              <a:rPr lang="en-US" sz="3600" dirty="0">
                <a:latin typeface="Arial" charset="0"/>
                <a:cs typeface="Arial" charset="0"/>
              </a:rPr>
              <a:t>on the </a:t>
            </a:r>
            <a:r>
              <a:rPr lang="en-US" sz="3600" dirty="0" smtClean="0">
                <a:latin typeface="Arial" charset="0"/>
                <a:cs typeface="Arial" charset="0"/>
              </a:rPr>
              <a:t>cutting </a:t>
            </a:r>
            <a:r>
              <a:rPr lang="en-US" sz="3600" dirty="0">
                <a:latin typeface="Arial" charset="0"/>
                <a:cs typeface="Arial" charset="0"/>
              </a:rPr>
              <a:t>edge’,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>
                <a:latin typeface="Arial" charset="0"/>
                <a:cs typeface="Arial" charset="0"/>
              </a:rPr>
              <a:t>successful AEA </a:t>
            </a:r>
            <a:r>
              <a:rPr lang="en-US" sz="3600" dirty="0" smtClean="0">
                <a:latin typeface="Arial" charset="0"/>
                <a:cs typeface="Arial" charset="0"/>
              </a:rPr>
              <a:t>professional/leader.</a:t>
            </a:r>
          </a:p>
          <a:p>
            <a:pPr marR="0" algn="l">
              <a:lnSpc>
                <a:spcPct val="80000"/>
              </a:lnSpc>
            </a:pPr>
            <a:endParaRPr lang="en-US" sz="29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51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054608"/>
            <a:ext cx="7772400" cy="100279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62200"/>
            <a:ext cx="7772400" cy="39624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So the OL-PDI process means:</a:t>
            </a:r>
          </a:p>
          <a:p>
            <a:r>
              <a:rPr lang="en-US" sz="3600" dirty="0" smtClean="0"/>
              <a:t>A) Immersing yourself in taking workshops</a:t>
            </a:r>
            <a:r>
              <a:rPr lang="en-US" sz="3600" dirty="0"/>
              <a:t>; </a:t>
            </a:r>
            <a:r>
              <a:rPr lang="en-US" sz="3600" dirty="0" smtClean="0"/>
              <a:t>going to </a:t>
            </a:r>
            <a:r>
              <a:rPr lang="en-US" sz="3600" dirty="0"/>
              <a:t>professional meetings and conferences; talking with </a:t>
            </a:r>
            <a:r>
              <a:rPr lang="en-US" sz="3600" dirty="0" smtClean="0"/>
              <a:t>experts; reading magazines, journals; participating </a:t>
            </a:r>
            <a:r>
              <a:rPr lang="en-US" sz="3600" dirty="0"/>
              <a:t>in </a:t>
            </a:r>
            <a:r>
              <a:rPr lang="en-US" sz="3600" dirty="0" err="1" smtClean="0"/>
              <a:t>Linkedin</a:t>
            </a:r>
            <a:r>
              <a:rPr lang="en-US" sz="3600" dirty="0" smtClean="0"/>
              <a:t> </a:t>
            </a:r>
          </a:p>
          <a:p>
            <a:r>
              <a:rPr lang="en-US" sz="3600" dirty="0" smtClean="0"/>
              <a:t>(OL-PDI Tools).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1155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772400" cy="3810000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B) Becoming a knowledgeable,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expert, well-informed</a:t>
            </a:r>
            <a:r>
              <a:rPr lang="en-US" sz="3600" dirty="0">
                <a:latin typeface="Arial" charset="0"/>
                <a:cs typeface="Arial" charset="0"/>
              </a:rPr>
              <a:t>, </a:t>
            </a:r>
            <a:r>
              <a:rPr lang="en-US" sz="3600" dirty="0" smtClean="0">
                <a:latin typeface="Arial" charset="0"/>
                <a:cs typeface="Arial" charset="0"/>
              </a:rPr>
              <a:t>well-connected,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‘on </a:t>
            </a:r>
            <a:r>
              <a:rPr lang="en-US" sz="3600" dirty="0">
                <a:latin typeface="Arial" charset="0"/>
                <a:cs typeface="Arial" charset="0"/>
              </a:rPr>
              <a:t>the cutting edge’, </a:t>
            </a:r>
            <a:r>
              <a:rPr lang="en-US" sz="3600" dirty="0" smtClean="0">
                <a:latin typeface="Arial" charset="0"/>
                <a:cs typeface="Arial" charset="0"/>
              </a:rPr>
              <a:t>successful 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professional/leader in your work,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position, </a:t>
            </a:r>
            <a:r>
              <a:rPr lang="en-US" sz="3600" dirty="0" smtClean="0">
                <a:latin typeface="Arial" charset="0"/>
                <a:cs typeface="Arial" charset="0"/>
              </a:rPr>
              <a:t>practice, expertise or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profession/field</a:t>
            </a:r>
            <a:r>
              <a:rPr lang="en-US" sz="3600" dirty="0" smtClean="0">
                <a:latin typeface="Arial" charset="0"/>
                <a:cs typeface="Arial" charset="0"/>
              </a:rPr>
              <a:t>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7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685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828800"/>
            <a:ext cx="8077200" cy="4419600"/>
          </a:xfrm>
        </p:spPr>
        <p:txBody>
          <a:bodyPr>
            <a:noAutofit/>
          </a:bodyPr>
          <a:lstStyle/>
          <a:p>
            <a:pPr lvl="0"/>
            <a:r>
              <a:rPr lang="en-US" sz="3200" dirty="0" smtClean="0"/>
              <a:t>Doesn’t that sound wonderful, almost “too good be true”.  But it is true.  There is one amazing, powerful tool </a:t>
            </a:r>
            <a:r>
              <a:rPr lang="en-US" sz="3200" dirty="0"/>
              <a:t>that helps achieve any work, career goal, whether </a:t>
            </a:r>
            <a:r>
              <a:rPr lang="en-US" sz="3200" dirty="0" smtClean="0"/>
              <a:t>it’s</a:t>
            </a:r>
            <a:r>
              <a:rPr lang="en-US" sz="3200" dirty="0"/>
              <a:t>: **Clarifying </a:t>
            </a:r>
            <a:r>
              <a:rPr lang="en-US" sz="3200" dirty="0" smtClean="0"/>
              <a:t>vision</a:t>
            </a:r>
            <a:r>
              <a:rPr lang="en-US" sz="3200" dirty="0"/>
              <a:t>, mission, </a:t>
            </a:r>
            <a:r>
              <a:rPr lang="en-US" sz="3200" dirty="0" smtClean="0"/>
              <a:t>goals; </a:t>
            </a:r>
            <a:r>
              <a:rPr lang="en-US" sz="3200" dirty="0"/>
              <a:t>**Finding a job or keeping one; </a:t>
            </a:r>
            <a:r>
              <a:rPr lang="en-US" sz="3200" dirty="0" smtClean="0"/>
              <a:t> </a:t>
            </a:r>
            <a:r>
              <a:rPr lang="en-US" sz="3200" dirty="0"/>
              <a:t>**Promotions, </a:t>
            </a:r>
            <a:r>
              <a:rPr lang="en-US" sz="3200" dirty="0" smtClean="0"/>
              <a:t>pay raises</a:t>
            </a:r>
            <a:r>
              <a:rPr lang="en-US" sz="3200" dirty="0"/>
              <a:t>; **Changing careers; </a:t>
            </a:r>
            <a:r>
              <a:rPr lang="en-US" sz="3200" dirty="0" smtClean="0"/>
              <a:t>or **even Starting a business.   That is what you will gain from this webinar. </a:t>
            </a:r>
            <a:endParaRPr lang="en-US" sz="3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5641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8001000" cy="3429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What is the result/outcome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immersing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fully utilizing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taking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advantage of that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OL-PDI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process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? What will inevitably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happen or come up?   </a:t>
            </a: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80010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One “biggie” is job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openings,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the “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hidden job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market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without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having to hunt or dig them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up. 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32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00200"/>
            <a:ext cx="80010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How?: just by “getting into” the OL-PDI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process and focusing on becoming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knowledgeable, </a:t>
            </a:r>
            <a:r>
              <a:rPr lang="en-US" sz="3200" dirty="0" smtClean="0">
                <a:latin typeface="Arial" charset="0"/>
                <a:cs typeface="Arial" charset="0"/>
              </a:rPr>
              <a:t>expert, well-informed</a:t>
            </a:r>
            <a:r>
              <a:rPr lang="en-US" sz="3200" dirty="0">
                <a:latin typeface="Arial" charset="0"/>
                <a:cs typeface="Arial" charset="0"/>
              </a:rPr>
              <a:t>, </a:t>
            </a:r>
            <a:r>
              <a:rPr lang="en-US" sz="3200" dirty="0" smtClean="0">
                <a:latin typeface="Arial" charset="0"/>
                <a:cs typeface="Arial" charset="0"/>
              </a:rPr>
              <a:t>well-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connected</a:t>
            </a:r>
            <a:r>
              <a:rPr lang="en-US" sz="3200" dirty="0">
                <a:latin typeface="Arial" charset="0"/>
                <a:cs typeface="Arial" charset="0"/>
              </a:rPr>
              <a:t>, </a:t>
            </a:r>
            <a:r>
              <a:rPr lang="en-US" sz="3200" dirty="0" smtClean="0">
                <a:latin typeface="Arial" charset="0"/>
                <a:cs typeface="Arial" charset="0"/>
              </a:rPr>
              <a:t>“</a:t>
            </a:r>
            <a:r>
              <a:rPr lang="en-US" sz="3200" dirty="0">
                <a:latin typeface="Arial" charset="0"/>
                <a:cs typeface="Arial" charset="0"/>
              </a:rPr>
              <a:t>on the </a:t>
            </a:r>
            <a:r>
              <a:rPr lang="en-US" sz="3200" dirty="0" smtClean="0">
                <a:latin typeface="Arial" charset="0"/>
                <a:cs typeface="Arial" charset="0"/>
              </a:rPr>
              <a:t>cutting edge” </a:t>
            </a:r>
            <a:r>
              <a:rPr lang="en-US" sz="3200" dirty="0">
                <a:latin typeface="Arial" charset="0"/>
                <a:cs typeface="Arial" charset="0"/>
              </a:rPr>
              <a:t>in your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work</a:t>
            </a:r>
            <a:r>
              <a:rPr lang="en-US" sz="3200" dirty="0">
                <a:latin typeface="Arial" charset="0"/>
                <a:cs typeface="Arial" charset="0"/>
              </a:rPr>
              <a:t>, </a:t>
            </a:r>
            <a:r>
              <a:rPr lang="en-US" sz="3200" dirty="0" smtClean="0">
                <a:latin typeface="Arial" charset="0"/>
                <a:cs typeface="Arial" charset="0"/>
              </a:rPr>
              <a:t>position, practice</a:t>
            </a:r>
            <a:r>
              <a:rPr lang="en-US" sz="3200" dirty="0">
                <a:latin typeface="Arial" charset="0"/>
                <a:cs typeface="Arial" charset="0"/>
              </a:rPr>
              <a:t>, expertise </a:t>
            </a:r>
            <a:r>
              <a:rPr lang="en-US" sz="3200" dirty="0" smtClean="0">
                <a:latin typeface="Arial" charset="0"/>
                <a:cs typeface="Arial" charset="0"/>
              </a:rPr>
              <a:t>or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profession/field.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Think of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how we “catch” a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butterfly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dirty="0" smtClean="0">
                <a:latin typeface="Arial" pitchFamily="34" charset="0"/>
                <a:cs typeface="Arial" pitchFamily="34" charset="0"/>
              </a:rPr>
            </a:b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7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7724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Most of all and most exciting about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immersion </a:t>
            </a:r>
            <a:r>
              <a:rPr lang="en-US" sz="3200" dirty="0" smtClean="0">
                <a:latin typeface="Arial" charset="0"/>
                <a:cs typeface="Arial" charset="0"/>
              </a:rPr>
              <a:t>in </a:t>
            </a:r>
            <a:r>
              <a:rPr lang="en-US" sz="3200" dirty="0">
                <a:latin typeface="Arial" charset="0"/>
                <a:cs typeface="Arial" charset="0"/>
              </a:rPr>
              <a:t>the OL-PDI </a:t>
            </a:r>
            <a:r>
              <a:rPr lang="en-US" sz="3200" dirty="0" smtClean="0">
                <a:latin typeface="Arial" charset="0"/>
                <a:cs typeface="Arial" charset="0"/>
              </a:rPr>
              <a:t>process, and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being </a:t>
            </a:r>
            <a:r>
              <a:rPr lang="en-US" sz="3200" dirty="0" smtClean="0">
                <a:latin typeface="Arial" charset="0"/>
                <a:cs typeface="Arial" charset="0"/>
              </a:rPr>
              <a:t>knowledgeable, expert, well-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informed, well-connected</a:t>
            </a:r>
            <a:r>
              <a:rPr lang="en-US" sz="3200" dirty="0">
                <a:latin typeface="Arial" charset="0"/>
                <a:cs typeface="Arial" charset="0"/>
              </a:rPr>
              <a:t>, </a:t>
            </a:r>
            <a:r>
              <a:rPr lang="en-US" sz="3200" dirty="0" smtClean="0">
                <a:latin typeface="Arial" charset="0"/>
                <a:cs typeface="Arial" charset="0"/>
              </a:rPr>
              <a:t>“on </a:t>
            </a:r>
            <a:r>
              <a:rPr lang="en-US" sz="3200" dirty="0">
                <a:latin typeface="Arial" charset="0"/>
                <a:cs typeface="Arial" charset="0"/>
              </a:rPr>
              <a:t>the </a:t>
            </a:r>
            <a:r>
              <a:rPr lang="en-US" sz="3200" dirty="0" smtClean="0">
                <a:latin typeface="Arial" charset="0"/>
                <a:cs typeface="Arial" charset="0"/>
              </a:rPr>
              <a:t>cutting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edge” is this. </a:t>
            </a:r>
          </a:p>
          <a:p>
            <a:pPr marR="0" algn="l">
              <a:lnSpc>
                <a:spcPct val="80000"/>
              </a:lnSpc>
            </a:pPr>
            <a:endParaRPr lang="en-US" sz="24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914400"/>
            <a:ext cx="77724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It strategically positions you and I to see: </a:t>
            </a: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-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** Work, positions, consulting that can be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created or “reinvented”;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** Niches, unmet needs in the marketplace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that can bring you riches, AND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** Significant contributions you can make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to your work, workplace and profession/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field. </a:t>
            </a:r>
          </a:p>
          <a:p>
            <a:pPr marR="0" algn="l">
              <a:lnSpc>
                <a:spcPct val="80000"/>
              </a:lnSpc>
            </a:pPr>
            <a:endParaRPr lang="en-US" sz="28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5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914400"/>
            <a:ext cx="77724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That opens up a whole new career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fulfilling, rewarding realm or paradigm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of possibilities besides just already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existing job openings. 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06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990600"/>
            <a:ext cx="77724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/>
              <a:t>Consequently, OL-PDI </a:t>
            </a:r>
            <a:r>
              <a:rPr lang="en-US" sz="3200" dirty="0"/>
              <a:t>has been the </a:t>
            </a:r>
            <a:endParaRPr lang="en-US" sz="3200" dirty="0" smtClean="0"/>
          </a:p>
          <a:p>
            <a:pPr marR="0" algn="l">
              <a:lnSpc>
                <a:spcPct val="80000"/>
              </a:lnSpc>
            </a:pPr>
            <a:r>
              <a:rPr lang="en-US" sz="3200" dirty="0" smtClean="0"/>
              <a:t>foundation</a:t>
            </a:r>
            <a:r>
              <a:rPr lang="en-US" sz="3200" dirty="0"/>
              <a:t>, </a:t>
            </a:r>
            <a:r>
              <a:rPr lang="en-US" sz="3200" dirty="0" smtClean="0"/>
              <a:t>launching </a:t>
            </a:r>
            <a:r>
              <a:rPr lang="en-US" sz="3200" dirty="0"/>
              <a:t>pad for my long term </a:t>
            </a:r>
            <a:endParaRPr lang="en-US" sz="3200" dirty="0" smtClean="0"/>
          </a:p>
          <a:p>
            <a:pPr marR="0" algn="l">
              <a:lnSpc>
                <a:spcPct val="80000"/>
              </a:lnSpc>
            </a:pPr>
            <a:r>
              <a:rPr lang="en-US" sz="3200" dirty="0" smtClean="0"/>
              <a:t>success creating </a:t>
            </a:r>
            <a:r>
              <a:rPr lang="en-US" sz="3200" dirty="0"/>
              <a:t>and directing a new </a:t>
            </a:r>
            <a:endParaRPr lang="en-US" sz="3200" dirty="0" smtClean="0"/>
          </a:p>
          <a:p>
            <a:pPr marR="0" algn="l">
              <a:lnSpc>
                <a:spcPct val="80000"/>
              </a:lnSpc>
            </a:pPr>
            <a:r>
              <a:rPr lang="en-US" sz="3200" dirty="0" smtClean="0"/>
              <a:t>position or department </a:t>
            </a:r>
            <a:r>
              <a:rPr lang="en-US" sz="3200" dirty="0"/>
              <a:t>three times, leading </a:t>
            </a:r>
            <a:endParaRPr lang="en-US" sz="3200" dirty="0" smtClean="0"/>
          </a:p>
          <a:p>
            <a:pPr marR="0" algn="l">
              <a:lnSpc>
                <a:spcPct val="80000"/>
              </a:lnSpc>
            </a:pPr>
            <a:r>
              <a:rPr lang="en-US" sz="3200" dirty="0" smtClean="0"/>
              <a:t>or co-leading </a:t>
            </a:r>
            <a:r>
              <a:rPr lang="en-US" sz="3200" dirty="0"/>
              <a:t>four major initiatives at some </a:t>
            </a:r>
            <a:endParaRPr lang="en-US" sz="3200" dirty="0" smtClean="0"/>
          </a:p>
          <a:p>
            <a:pPr marR="0" algn="l">
              <a:lnSpc>
                <a:spcPct val="80000"/>
              </a:lnSpc>
            </a:pPr>
            <a:r>
              <a:rPr lang="en-US" sz="3200" dirty="0" smtClean="0"/>
              <a:t>of the best </a:t>
            </a:r>
            <a:r>
              <a:rPr lang="en-US" sz="3200" dirty="0"/>
              <a:t>universities and corporations like </a:t>
            </a:r>
          </a:p>
          <a:p>
            <a:pPr marR="0" algn="l">
              <a:lnSpc>
                <a:spcPct val="80000"/>
              </a:lnSpc>
            </a:pPr>
            <a:r>
              <a:rPr lang="en-US" sz="3200" dirty="0"/>
              <a:t>Motorola, Northern Trust, </a:t>
            </a:r>
            <a:r>
              <a:rPr lang="en-US" sz="3200" dirty="0" smtClean="0"/>
              <a:t>Navistar.</a:t>
            </a:r>
            <a:endParaRPr lang="en-US" sz="3200" dirty="0"/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1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80010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As you can see, OL-PDI and being </a:t>
            </a:r>
            <a:r>
              <a:rPr lang="en-US" sz="3200" dirty="0" smtClean="0">
                <a:latin typeface="Arial" charset="0"/>
                <a:cs typeface="Arial" charset="0"/>
              </a:rPr>
              <a:t>expert</a:t>
            </a:r>
            <a:r>
              <a:rPr lang="en-US" sz="3200" dirty="0">
                <a:latin typeface="Arial" charset="0"/>
                <a:cs typeface="Arial" charset="0"/>
              </a:rPr>
              <a:t>,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well-informed</a:t>
            </a:r>
            <a:r>
              <a:rPr lang="en-US" sz="3200" dirty="0">
                <a:latin typeface="Arial" charset="0"/>
                <a:cs typeface="Arial" charset="0"/>
              </a:rPr>
              <a:t>, well-connected, “on the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cutting edge</a:t>
            </a:r>
            <a:r>
              <a:rPr lang="en-US" sz="3200" dirty="0">
                <a:latin typeface="Arial" charset="0"/>
                <a:cs typeface="Arial" charset="0"/>
              </a:rPr>
              <a:t>”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is for gaining what you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want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for your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work,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career with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less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effort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hunting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or time whether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it’s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finding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new position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;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gaining a promotion, pay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raise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; making a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career change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or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even starting a business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      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2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01000" cy="25146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endParaRPr lang="en-US" sz="24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 reason why as mentioned in the beginning is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this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What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you and I want for our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work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career is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learned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and OL-PDI is how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we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naturally,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optimally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learn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develop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grow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improve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just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about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anything. </a:t>
            </a:r>
          </a:p>
          <a:p>
            <a:pPr marR="0" algn="l">
              <a:lnSpc>
                <a:spcPct val="8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-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It’s learning how to learn; the “teaching how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to fish”. </a:t>
            </a: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8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7467600" cy="38862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However, there is a big problem or catch.  </a:t>
            </a:r>
          </a:p>
          <a:p>
            <a:pPr marR="0" algn="l">
              <a:lnSpc>
                <a:spcPct val="80000"/>
              </a:lnSpc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Because OL-PDI </a:t>
            </a:r>
            <a:r>
              <a:rPr lang="en-US" sz="2800" dirty="0">
                <a:latin typeface="Arial" charset="0"/>
                <a:cs typeface="Arial" charset="0"/>
              </a:rPr>
              <a:t>is so much a </a:t>
            </a:r>
            <a:r>
              <a:rPr lang="en-US" sz="2800" dirty="0" smtClean="0">
                <a:latin typeface="Arial" charset="0"/>
                <a:cs typeface="Arial" charset="0"/>
              </a:rPr>
              <a:t>part </a:t>
            </a:r>
            <a:r>
              <a:rPr lang="en-US" sz="2800" dirty="0">
                <a:latin typeface="Arial" charset="0"/>
                <a:cs typeface="Arial" charset="0"/>
              </a:rPr>
              <a:t>of our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lives</a:t>
            </a:r>
            <a:r>
              <a:rPr lang="en-US" sz="2800" dirty="0">
                <a:latin typeface="Arial" charset="0"/>
                <a:cs typeface="Arial" charset="0"/>
              </a:rPr>
              <a:t>, we can easily take it for </a:t>
            </a:r>
            <a:r>
              <a:rPr lang="en-US" sz="2800" dirty="0" smtClean="0">
                <a:latin typeface="Arial" charset="0"/>
                <a:cs typeface="Arial" charset="0"/>
              </a:rPr>
              <a:t>granted, and 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implement </a:t>
            </a:r>
            <a:r>
              <a:rPr lang="en-US" sz="2800" dirty="0">
                <a:latin typeface="Arial" charset="0"/>
                <a:cs typeface="Arial" charset="0"/>
              </a:rPr>
              <a:t>it in a haphazard, </a:t>
            </a:r>
            <a:r>
              <a:rPr lang="en-US" sz="2800" dirty="0" smtClean="0">
                <a:latin typeface="Arial" charset="0"/>
                <a:cs typeface="Arial" charset="0"/>
              </a:rPr>
              <a:t>random</a:t>
            </a:r>
            <a:r>
              <a:rPr lang="en-US" sz="2800" dirty="0">
                <a:latin typeface="Arial" charset="0"/>
                <a:cs typeface="Arial" charset="0"/>
              </a:rPr>
              <a:t>, </a:t>
            </a:r>
            <a:r>
              <a:rPr lang="en-US" sz="2800" dirty="0" smtClean="0">
                <a:latin typeface="Arial" charset="0"/>
                <a:cs typeface="Arial" charset="0"/>
              </a:rPr>
              <a:t>hit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and </a:t>
            </a:r>
            <a:r>
              <a:rPr lang="en-US" sz="2800" dirty="0">
                <a:latin typeface="Arial" charset="0"/>
                <a:cs typeface="Arial" charset="0"/>
              </a:rPr>
              <a:t>miss </a:t>
            </a:r>
            <a:r>
              <a:rPr lang="en-US" sz="2800" dirty="0" smtClean="0">
                <a:latin typeface="Arial" charset="0"/>
                <a:cs typeface="Arial" charset="0"/>
              </a:rPr>
              <a:t>way.  </a:t>
            </a:r>
            <a:br>
              <a:rPr lang="en-US" sz="2800" dirty="0" smtClean="0">
                <a:latin typeface="Arial" charset="0"/>
                <a:cs typeface="Arial" charset="0"/>
              </a:rPr>
            </a:br>
            <a:r>
              <a:rPr lang="en-US" sz="2800" dirty="0" smtClean="0">
                <a:latin typeface="Arial" charset="0"/>
                <a:cs typeface="Arial" charset="0"/>
              </a:rPr>
              <a:t>.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6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9692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438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/>
              <a:t>First we need to recognize </a:t>
            </a:r>
            <a:r>
              <a:rPr lang="en-US" sz="3900" dirty="0"/>
              <a:t>what our </a:t>
            </a:r>
            <a:r>
              <a:rPr lang="en-US" sz="3900" dirty="0" smtClean="0"/>
              <a:t>paradigms </a:t>
            </a:r>
            <a:r>
              <a:rPr lang="en-US" sz="3900" dirty="0"/>
              <a:t>are, our habits of the </a:t>
            </a:r>
            <a:r>
              <a:rPr lang="en-US" sz="3900" dirty="0" smtClean="0"/>
              <a:t>mind that close or box us in.  We must be  open to  thinking about work, career, job </a:t>
            </a:r>
            <a:r>
              <a:rPr lang="en-US" sz="3900" dirty="0"/>
              <a:t>search </a:t>
            </a:r>
            <a:r>
              <a:rPr lang="en-US" sz="3900" dirty="0" smtClean="0"/>
              <a:t>in new and different ways.   </a:t>
            </a:r>
          </a:p>
          <a:p>
            <a:r>
              <a:rPr lang="en-US" sz="3900" dirty="0" smtClean="0"/>
              <a:t>We have to “think </a:t>
            </a:r>
            <a:r>
              <a:rPr lang="en-US" sz="3900" dirty="0"/>
              <a:t>outside of the box” </a:t>
            </a:r>
            <a:r>
              <a:rPr lang="en-US" sz="3900" dirty="0" smtClean="0"/>
              <a:t>as much as we do in it to truly maximize our success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6614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7467600" cy="38862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Big problem or catch.  </a:t>
            </a:r>
          </a:p>
          <a:p>
            <a:pPr marR="0" algn="l">
              <a:lnSpc>
                <a:spcPct val="80000"/>
              </a:lnSpc>
            </a:pP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We may not connect OL-PDI with professional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goals, nor an </a:t>
            </a:r>
            <a:r>
              <a:rPr lang="en-US" sz="2800" dirty="0">
                <a:latin typeface="Arial" charset="0"/>
                <a:cs typeface="Arial" charset="0"/>
              </a:rPr>
              <a:t>action </a:t>
            </a:r>
            <a:r>
              <a:rPr lang="en-US" sz="2800" dirty="0" smtClean="0">
                <a:latin typeface="Arial" charset="0"/>
                <a:cs typeface="Arial" charset="0"/>
              </a:rPr>
              <a:t>and accountability plan,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and only think of or use just a few of its tools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(there are 23 OL-PDI tools).  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/>
            </a:r>
            <a:br>
              <a:rPr lang="en-US" sz="2800" dirty="0" smtClean="0">
                <a:latin typeface="Arial" charset="0"/>
                <a:cs typeface="Arial" charset="0"/>
              </a:rPr>
            </a:br>
            <a:r>
              <a:rPr lang="en-US" sz="2800" dirty="0" smtClean="0"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467600" cy="38862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In </a:t>
            </a:r>
            <a:r>
              <a:rPr lang="en-US" sz="3600" dirty="0">
                <a:latin typeface="Arial" charset="0"/>
                <a:cs typeface="Arial" charset="0"/>
              </a:rPr>
              <a:t>other words, we tend to waste or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squander the </a:t>
            </a:r>
            <a:r>
              <a:rPr lang="en-US" sz="3600" dirty="0">
                <a:latin typeface="Arial" charset="0"/>
                <a:cs typeface="Arial" charset="0"/>
              </a:rPr>
              <a:t>incredible power and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potential </a:t>
            </a:r>
            <a:r>
              <a:rPr lang="en-US" sz="3600" dirty="0">
                <a:latin typeface="Arial" charset="0"/>
                <a:cs typeface="Arial" charset="0"/>
              </a:rPr>
              <a:t>of how we </a:t>
            </a:r>
            <a:r>
              <a:rPr lang="en-US" sz="3600" dirty="0" smtClean="0">
                <a:latin typeface="Arial" charset="0"/>
                <a:cs typeface="Arial" charset="0"/>
              </a:rPr>
              <a:t>naturally,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optimally </a:t>
            </a:r>
            <a:r>
              <a:rPr lang="en-US" sz="3600" dirty="0">
                <a:latin typeface="Arial" charset="0"/>
                <a:cs typeface="Arial" charset="0"/>
              </a:rPr>
              <a:t>learn, develop and improve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rather </a:t>
            </a:r>
            <a:r>
              <a:rPr lang="en-US" sz="3600" dirty="0">
                <a:latin typeface="Arial" charset="0"/>
                <a:cs typeface="Arial" charset="0"/>
              </a:rPr>
              <a:t>than harness and fully utilize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it</a:t>
            </a:r>
            <a:r>
              <a:rPr lang="en-US" sz="3600" dirty="0">
                <a:latin typeface="Arial" charset="0"/>
                <a:cs typeface="Arial" charset="0"/>
              </a:rPr>
              <a:t>. </a:t>
            </a:r>
            <a:r>
              <a:rPr lang="en-US" sz="3600" dirty="0" smtClean="0">
                <a:latin typeface="Arial" charset="0"/>
                <a:cs typeface="Arial" charset="0"/>
              </a:rPr>
              <a:t>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467600" cy="38862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So how do we harness OL-PDI’s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amazing </a:t>
            </a:r>
            <a:r>
              <a:rPr lang="en-US" sz="3600" dirty="0">
                <a:latin typeface="Arial" charset="0"/>
                <a:cs typeface="Arial" charset="0"/>
              </a:rPr>
              <a:t>power </a:t>
            </a:r>
            <a:r>
              <a:rPr lang="en-US" sz="3600" dirty="0" smtClean="0">
                <a:latin typeface="Arial" charset="0"/>
                <a:cs typeface="Arial" charset="0"/>
              </a:rPr>
              <a:t>and potential, and 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fully utilize or take full advantage of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it?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36220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In the OL-PDI Worksheet/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Foundation </a:t>
            </a:r>
            <a:r>
              <a:rPr lang="en-US" sz="3600" dirty="0">
                <a:latin typeface="Arial" charset="0"/>
                <a:cs typeface="Arial" charset="0"/>
              </a:rPr>
              <a:t>and </a:t>
            </a:r>
            <a:r>
              <a:rPr lang="en-US" sz="3600" dirty="0" smtClean="0">
                <a:latin typeface="Arial" charset="0"/>
                <a:cs typeface="Arial" charset="0"/>
              </a:rPr>
              <a:t>Tools, the entire OL-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PDI process is systematically</a:t>
            </a:r>
            <a:r>
              <a:rPr lang="en-US" sz="3600" dirty="0">
                <a:latin typeface="Arial" charset="0"/>
                <a:cs typeface="Arial" charset="0"/>
              </a:rPr>
              <a:t>,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thoroughly and effectively set up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with a OL-PDI </a:t>
            </a:r>
            <a:r>
              <a:rPr lang="en-US" sz="3600" dirty="0">
                <a:latin typeface="Arial" charset="0"/>
                <a:cs typeface="Arial" charset="0"/>
              </a:rPr>
              <a:t>action and </a:t>
            </a: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accountability plan, </a:t>
            </a:r>
            <a:r>
              <a:rPr lang="en-US" sz="3600" dirty="0">
                <a:latin typeface="Arial" charset="0"/>
                <a:cs typeface="Arial" charset="0"/>
              </a:rPr>
              <a:t>and 23 tools</a:t>
            </a:r>
            <a:r>
              <a:rPr lang="en-US" sz="3600" dirty="0" smtClean="0">
                <a:latin typeface="Arial" charset="0"/>
                <a:cs typeface="Arial" charset="0"/>
              </a:rPr>
              <a:t>.  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6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8686800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OL-PDI Action and Accountability Plan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66700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1)  Determine </a:t>
            </a:r>
            <a:r>
              <a:rPr lang="en-US" sz="3200" dirty="0">
                <a:latin typeface="Arial" charset="0"/>
                <a:cs typeface="Arial" charset="0"/>
              </a:rPr>
              <a:t>the skill, expertise,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profession</a:t>
            </a:r>
            <a:r>
              <a:rPr lang="en-US" sz="3200" dirty="0">
                <a:latin typeface="Arial" charset="0"/>
                <a:cs typeface="Arial" charset="0"/>
              </a:rPr>
              <a:t>, subject or area you </a:t>
            </a:r>
            <a:r>
              <a:rPr lang="en-US" sz="3200" dirty="0" smtClean="0">
                <a:latin typeface="Arial" charset="0"/>
                <a:cs typeface="Arial" charset="0"/>
              </a:rPr>
              <a:t>want/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need </a:t>
            </a:r>
            <a:r>
              <a:rPr lang="en-US" sz="3200" dirty="0">
                <a:latin typeface="Arial" charset="0"/>
                <a:cs typeface="Arial" charset="0"/>
              </a:rPr>
              <a:t>to learn, develop or </a:t>
            </a:r>
            <a:r>
              <a:rPr lang="en-US" sz="3200" dirty="0" smtClean="0">
                <a:latin typeface="Arial" charset="0"/>
                <a:cs typeface="Arial" charset="0"/>
              </a:rPr>
              <a:t>improve </a:t>
            </a:r>
            <a:r>
              <a:rPr lang="en-US" sz="3200" dirty="0">
                <a:latin typeface="Arial" charset="0"/>
                <a:cs typeface="Arial" charset="0"/>
              </a:rPr>
              <a:t>the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most</a:t>
            </a:r>
            <a:r>
              <a:rPr lang="en-US" sz="3200" dirty="0">
                <a:latin typeface="Arial" charset="0"/>
                <a:cs typeface="Arial" charset="0"/>
              </a:rPr>
              <a:t>. 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/>
            </a:r>
            <a:br>
              <a:rPr lang="en-US" sz="3200" dirty="0" smtClean="0">
                <a:latin typeface="Arial" charset="0"/>
                <a:cs typeface="Arial" charset="0"/>
              </a:rPr>
            </a:br>
            <a:r>
              <a:rPr lang="en-US" sz="3200" dirty="0" smtClean="0">
                <a:latin typeface="Arial" charset="0"/>
                <a:cs typeface="Arial" charset="0"/>
              </a:rPr>
              <a:t>Write </a:t>
            </a:r>
            <a:r>
              <a:rPr lang="en-US" sz="3200" dirty="0">
                <a:latin typeface="Arial" charset="0"/>
                <a:cs typeface="Arial" charset="0"/>
              </a:rPr>
              <a:t>down </a:t>
            </a:r>
            <a:r>
              <a:rPr lang="en-US" sz="3200" dirty="0" smtClean="0">
                <a:latin typeface="Arial" charset="0"/>
                <a:cs typeface="Arial" charset="0"/>
              </a:rPr>
              <a:t>why that </a:t>
            </a:r>
            <a:r>
              <a:rPr lang="en-US" sz="3200" dirty="0">
                <a:latin typeface="Arial" charset="0"/>
                <a:cs typeface="Arial" charset="0"/>
              </a:rPr>
              <a:t>topic was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chosen </a:t>
            </a:r>
            <a:r>
              <a:rPr lang="en-US" sz="3200" dirty="0">
                <a:latin typeface="Arial" charset="0"/>
                <a:cs typeface="Arial" charset="0"/>
              </a:rPr>
              <a:t>as the </a:t>
            </a:r>
            <a:r>
              <a:rPr lang="en-US" sz="3200" dirty="0" smtClean="0">
                <a:latin typeface="Arial" charset="0"/>
                <a:cs typeface="Arial" charset="0"/>
              </a:rPr>
              <a:t>focus of </a:t>
            </a:r>
            <a:r>
              <a:rPr lang="en-US" sz="3200" dirty="0">
                <a:latin typeface="Arial" charset="0"/>
                <a:cs typeface="Arial" charset="0"/>
              </a:rPr>
              <a:t>your </a:t>
            </a:r>
            <a:r>
              <a:rPr lang="en-US" sz="3200" dirty="0" smtClean="0">
                <a:latin typeface="Arial" charset="0"/>
                <a:cs typeface="Arial" charset="0"/>
              </a:rPr>
              <a:t>OL-PDI</a:t>
            </a:r>
            <a:r>
              <a:rPr lang="en-US" sz="3600" dirty="0">
                <a:latin typeface="Arial" charset="0"/>
                <a:cs typeface="Arial" charset="0"/>
              </a:rPr>
              <a:t>.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3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13360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2)  Establish </a:t>
            </a:r>
            <a:r>
              <a:rPr lang="en-US" sz="3200" dirty="0">
                <a:latin typeface="Arial" charset="0"/>
                <a:cs typeface="Arial" charset="0"/>
              </a:rPr>
              <a:t>at least 1 </a:t>
            </a:r>
            <a:r>
              <a:rPr lang="en-US" sz="3200" dirty="0" smtClean="0">
                <a:latin typeface="Arial" charset="0"/>
                <a:cs typeface="Arial" charset="0"/>
              </a:rPr>
              <a:t>OL-PDI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partner</a:t>
            </a:r>
            <a:r>
              <a:rPr lang="en-US" sz="3200" dirty="0">
                <a:latin typeface="Arial" charset="0"/>
                <a:cs typeface="Arial" charset="0"/>
              </a:rPr>
              <a:t>, </a:t>
            </a:r>
            <a:r>
              <a:rPr lang="en-US" sz="3200" dirty="0" smtClean="0">
                <a:latin typeface="Arial" charset="0"/>
                <a:cs typeface="Arial" charset="0"/>
              </a:rPr>
              <a:t>coach, mentor</a:t>
            </a:r>
            <a:r>
              <a:rPr lang="en-US" sz="3200" dirty="0">
                <a:latin typeface="Arial" charset="0"/>
                <a:cs typeface="Arial" charset="0"/>
              </a:rPr>
              <a:t>, or a team for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assisting </a:t>
            </a:r>
            <a:r>
              <a:rPr lang="en-US" sz="3200" dirty="0">
                <a:latin typeface="Arial" charset="0"/>
                <a:cs typeface="Arial" charset="0"/>
              </a:rPr>
              <a:t>with accomplishing 3. – 6.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below</a:t>
            </a:r>
            <a:r>
              <a:rPr lang="en-US" sz="3200" dirty="0">
                <a:latin typeface="Arial" charset="0"/>
                <a:cs typeface="Arial" charset="0"/>
              </a:rPr>
              <a:t>.  </a:t>
            </a:r>
          </a:p>
          <a:p>
            <a:pPr marR="0" algn="l">
              <a:lnSpc>
                <a:spcPct val="80000"/>
              </a:lnSpc>
            </a:pPr>
            <a:endParaRPr lang="en-US" sz="32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>
                <a:latin typeface="Arial" charset="0"/>
                <a:cs typeface="Arial" charset="0"/>
              </a:rPr>
              <a:t>Write down why you choose that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partner </a:t>
            </a:r>
            <a:r>
              <a:rPr lang="en-US" sz="3200" dirty="0">
                <a:latin typeface="Arial" charset="0"/>
                <a:cs typeface="Arial" charset="0"/>
              </a:rPr>
              <a:t>or </a:t>
            </a:r>
            <a:r>
              <a:rPr lang="en-US" sz="3200" dirty="0" smtClean="0">
                <a:latin typeface="Arial" charset="0"/>
                <a:cs typeface="Arial" charset="0"/>
              </a:rPr>
              <a:t>team, </a:t>
            </a:r>
            <a:r>
              <a:rPr lang="en-US" sz="3200" dirty="0">
                <a:latin typeface="Arial" charset="0"/>
                <a:cs typeface="Arial" charset="0"/>
              </a:rPr>
              <a:t>and how they can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assist </a:t>
            </a:r>
            <a:r>
              <a:rPr lang="en-US" sz="3200" dirty="0">
                <a:latin typeface="Arial" charset="0"/>
                <a:cs typeface="Arial" charset="0"/>
              </a:rPr>
              <a:t>you with your </a:t>
            </a:r>
            <a:r>
              <a:rPr lang="en-US" sz="3200" dirty="0" smtClean="0">
                <a:latin typeface="Arial" charset="0"/>
                <a:cs typeface="Arial" charset="0"/>
              </a:rPr>
              <a:t>OL-PDI</a:t>
            </a:r>
            <a:r>
              <a:rPr lang="en-US" sz="3200" dirty="0">
                <a:latin typeface="Arial" charset="0"/>
                <a:cs typeface="Arial" charset="0"/>
              </a:rPr>
              <a:t>. </a:t>
            </a: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56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1460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3) With your </a:t>
            </a:r>
            <a:r>
              <a:rPr lang="en-US" sz="3200" dirty="0">
                <a:latin typeface="Arial" charset="0"/>
                <a:cs typeface="Arial" charset="0"/>
              </a:rPr>
              <a:t>OL-PDI </a:t>
            </a:r>
            <a:r>
              <a:rPr lang="en-US" sz="3200" dirty="0" smtClean="0">
                <a:latin typeface="Arial" charset="0"/>
                <a:cs typeface="Arial" charset="0"/>
              </a:rPr>
              <a:t>support (2), set </a:t>
            </a:r>
            <a:r>
              <a:rPr lang="en-US" sz="3200" dirty="0">
                <a:latin typeface="Arial" charset="0"/>
                <a:cs typeface="Arial" charset="0"/>
              </a:rPr>
              <a:t>2 or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3 OL-PDI </a:t>
            </a:r>
            <a:r>
              <a:rPr lang="en-US" sz="3200" dirty="0">
                <a:latin typeface="Arial" charset="0"/>
                <a:cs typeface="Arial" charset="0"/>
              </a:rPr>
              <a:t>goals </a:t>
            </a:r>
            <a:r>
              <a:rPr lang="en-US" sz="3200" dirty="0" smtClean="0">
                <a:latin typeface="Arial" charset="0"/>
                <a:cs typeface="Arial" charset="0"/>
              </a:rPr>
              <a:t>for accomplishing </a:t>
            </a:r>
            <a:r>
              <a:rPr lang="en-US" sz="3200" dirty="0">
                <a:latin typeface="Arial" charset="0"/>
                <a:cs typeface="Arial" charset="0"/>
              </a:rPr>
              <a:t>what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you </a:t>
            </a:r>
            <a:r>
              <a:rPr lang="en-US" sz="3200" dirty="0">
                <a:latin typeface="Arial" charset="0"/>
                <a:cs typeface="Arial" charset="0"/>
              </a:rPr>
              <a:t>want to </a:t>
            </a:r>
            <a:r>
              <a:rPr lang="en-US" sz="3200" dirty="0" smtClean="0">
                <a:latin typeface="Arial" charset="0"/>
                <a:cs typeface="Arial" charset="0"/>
              </a:rPr>
              <a:t>learn</a:t>
            </a:r>
            <a:r>
              <a:rPr lang="en-US" sz="3200" dirty="0">
                <a:latin typeface="Arial" charset="0"/>
                <a:cs typeface="Arial" charset="0"/>
              </a:rPr>
              <a:t>, develop or improve the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most (1).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.   </a:t>
            </a:r>
            <a:endParaRPr lang="en-US" sz="32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60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2984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4)  Choose 3-5 OL-PDI </a:t>
            </a:r>
            <a:r>
              <a:rPr lang="en-US" sz="3200" dirty="0">
                <a:latin typeface="Arial" charset="0"/>
                <a:cs typeface="Arial" charset="0"/>
              </a:rPr>
              <a:t>Tools </a:t>
            </a:r>
            <a:r>
              <a:rPr lang="en-US" sz="3200" dirty="0" smtClean="0">
                <a:latin typeface="Arial" charset="0"/>
                <a:cs typeface="Arial" charset="0"/>
              </a:rPr>
              <a:t>to start with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that </a:t>
            </a:r>
            <a:r>
              <a:rPr lang="en-US" sz="3200" dirty="0">
                <a:latin typeface="Arial" charset="0"/>
                <a:cs typeface="Arial" charset="0"/>
              </a:rPr>
              <a:t>best </a:t>
            </a:r>
            <a:r>
              <a:rPr lang="en-US" sz="3200" dirty="0" smtClean="0">
                <a:latin typeface="Arial" charset="0"/>
                <a:cs typeface="Arial" charset="0"/>
              </a:rPr>
              <a:t>achieve </a:t>
            </a:r>
            <a:r>
              <a:rPr lang="en-US" sz="3200" dirty="0">
                <a:latin typeface="Arial" charset="0"/>
                <a:cs typeface="Arial" charset="0"/>
              </a:rPr>
              <a:t>your goals in </a:t>
            </a:r>
            <a:r>
              <a:rPr lang="en-US" sz="3200" dirty="0" smtClean="0">
                <a:latin typeface="Arial" charset="0"/>
                <a:cs typeface="Arial" charset="0"/>
              </a:rPr>
              <a:t>3), </a:t>
            </a:r>
            <a:r>
              <a:rPr lang="en-US" sz="3200" dirty="0">
                <a:latin typeface="Arial" charset="0"/>
                <a:cs typeface="Arial" charset="0"/>
              </a:rPr>
              <a:t>and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learning</a:t>
            </a:r>
            <a:r>
              <a:rPr lang="en-US" sz="3200" dirty="0">
                <a:latin typeface="Arial" charset="0"/>
                <a:cs typeface="Arial" charset="0"/>
              </a:rPr>
              <a:t>, developing or improving </a:t>
            </a:r>
            <a:r>
              <a:rPr lang="en-US" sz="3200" dirty="0" smtClean="0">
                <a:latin typeface="Arial" charset="0"/>
                <a:cs typeface="Arial" charset="0"/>
              </a:rPr>
              <a:t>your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chosen OL-PDI focus </a:t>
            </a:r>
            <a:r>
              <a:rPr lang="en-US" sz="3200" dirty="0">
                <a:latin typeface="Arial" charset="0"/>
                <a:cs typeface="Arial" charset="0"/>
              </a:rPr>
              <a:t>in </a:t>
            </a:r>
            <a:r>
              <a:rPr lang="en-US" sz="3200" dirty="0" smtClean="0">
                <a:latin typeface="Arial" charset="0"/>
                <a:cs typeface="Arial" charset="0"/>
              </a:rPr>
              <a:t>1).  Collaborate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with your OL-PDI support (2).</a:t>
            </a:r>
          </a:p>
          <a:p>
            <a:pPr marR="0" algn="l">
              <a:lnSpc>
                <a:spcPct val="80000"/>
              </a:lnSpc>
            </a:pP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6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51460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5) With </a:t>
            </a:r>
            <a:r>
              <a:rPr lang="en-US" sz="3200" dirty="0">
                <a:latin typeface="Arial" charset="0"/>
                <a:cs typeface="Arial" charset="0"/>
              </a:rPr>
              <a:t>your </a:t>
            </a:r>
            <a:r>
              <a:rPr lang="en-US" sz="3200" dirty="0" smtClean="0">
                <a:latin typeface="Arial" charset="0"/>
                <a:cs typeface="Arial" charset="0"/>
              </a:rPr>
              <a:t>OL-PDI </a:t>
            </a:r>
            <a:r>
              <a:rPr lang="en-US" sz="3200" dirty="0">
                <a:latin typeface="Arial" charset="0"/>
                <a:cs typeface="Arial" charset="0"/>
              </a:rPr>
              <a:t>support/assistance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(</a:t>
            </a:r>
            <a:r>
              <a:rPr lang="en-US" sz="3200" dirty="0">
                <a:latin typeface="Arial" charset="0"/>
                <a:cs typeface="Arial" charset="0"/>
              </a:rPr>
              <a:t>2</a:t>
            </a:r>
            <a:r>
              <a:rPr lang="en-US" sz="3200" dirty="0" smtClean="0">
                <a:latin typeface="Arial" charset="0"/>
                <a:cs typeface="Arial" charset="0"/>
              </a:rPr>
              <a:t>), prioritize</a:t>
            </a:r>
            <a:r>
              <a:rPr lang="en-US" sz="3200" dirty="0">
                <a:latin typeface="Arial" charset="0"/>
                <a:cs typeface="Arial" charset="0"/>
              </a:rPr>
              <a:t>, set up and </a:t>
            </a:r>
            <a:r>
              <a:rPr lang="en-US" sz="3200" dirty="0" smtClean="0">
                <a:latin typeface="Arial" charset="0"/>
                <a:cs typeface="Arial" charset="0"/>
              </a:rPr>
              <a:t>apply/use your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chosen OL-PDI Tools (4) to achieve your </a:t>
            </a: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goals (3).  </a:t>
            </a:r>
            <a:endParaRPr lang="en-US" sz="32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6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66700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6)  Do </a:t>
            </a:r>
            <a:r>
              <a:rPr lang="en-US" sz="2800" dirty="0">
                <a:latin typeface="Arial" charset="0"/>
                <a:cs typeface="Arial" charset="0"/>
              </a:rPr>
              <a:t>2 or 3 Accountability, Follow Through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emails</a:t>
            </a:r>
            <a:r>
              <a:rPr lang="en-US" sz="2800" dirty="0">
                <a:latin typeface="Arial" charset="0"/>
                <a:cs typeface="Arial" charset="0"/>
              </a:rPr>
              <a:t>, phone calls or meetings with your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OL-PDI support (2).  </a:t>
            </a:r>
            <a:r>
              <a:rPr lang="en-US" sz="2800" dirty="0">
                <a:latin typeface="Arial" charset="0"/>
                <a:cs typeface="Arial" charset="0"/>
              </a:rPr>
              <a:t>It’s for </a:t>
            </a:r>
            <a:r>
              <a:rPr lang="en-US" sz="2800" dirty="0" smtClean="0">
                <a:latin typeface="Arial" charset="0"/>
                <a:cs typeface="Arial" charset="0"/>
              </a:rPr>
              <a:t>assisting </a:t>
            </a:r>
            <a:r>
              <a:rPr lang="en-US" sz="2800" dirty="0">
                <a:latin typeface="Arial" charset="0"/>
                <a:cs typeface="Arial" charset="0"/>
              </a:rPr>
              <a:t>with </a:t>
            </a:r>
            <a:endParaRPr lang="en-US" sz="28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implementing OL-PDI Tools (4); gaining input/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feedback</a:t>
            </a:r>
            <a:r>
              <a:rPr lang="en-US" sz="2800" dirty="0">
                <a:latin typeface="Arial" charset="0"/>
                <a:cs typeface="Arial" charset="0"/>
              </a:rPr>
              <a:t>, and </a:t>
            </a:r>
            <a:r>
              <a:rPr lang="en-US" sz="2800" dirty="0" smtClean="0">
                <a:latin typeface="Arial" charset="0"/>
                <a:cs typeface="Arial" charset="0"/>
              </a:rPr>
              <a:t>achieving your OL-PDI goals </a:t>
            </a: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(3).  </a:t>
            </a:r>
            <a:endParaRPr lang="en-US" sz="28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28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2800" dirty="0" smtClean="0">
                <a:latin typeface="Arial" charset="0"/>
                <a:cs typeface="Arial" charset="0"/>
              </a:rPr>
              <a:t>. </a:t>
            </a:r>
            <a:endParaRPr lang="en-US" sz="28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9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>
          <a:xfrm>
            <a:off x="457200" y="2286000"/>
            <a:ext cx="8382000" cy="4419600"/>
          </a:xfrm>
        </p:spPr>
        <p:txBody>
          <a:bodyPr/>
          <a:lstStyle/>
          <a:p>
            <a:pPr marR="0" algn="l"/>
            <a:r>
              <a:rPr lang="en-US" sz="3200" dirty="0" smtClean="0">
                <a:latin typeface="Arial" charset="0"/>
                <a:cs typeface="Arial" charset="0"/>
              </a:rPr>
              <a:t>Starting at the top, with what is most important</a:t>
            </a:r>
            <a:r>
              <a:rPr lang="en-US" sz="3600" dirty="0" smtClean="0">
                <a:latin typeface="Arial" charset="0"/>
                <a:cs typeface="Arial" charset="0"/>
              </a:rPr>
              <a:t>. </a:t>
            </a:r>
            <a:br>
              <a:rPr lang="en-US" sz="3600" dirty="0" smtClean="0">
                <a:latin typeface="Arial" charset="0"/>
                <a:cs typeface="Arial" charset="0"/>
              </a:rPr>
            </a:br>
            <a:r>
              <a:rPr lang="en-US" sz="2400" dirty="0" smtClean="0">
                <a:latin typeface="Arial" charset="0"/>
                <a:cs typeface="Arial" charset="0"/>
              </a:rPr>
              <a:t>-</a:t>
            </a:r>
            <a:r>
              <a:rPr lang="en-US" sz="3600" dirty="0" smtClean="0">
                <a:latin typeface="Arial" charset="0"/>
                <a:cs typeface="Arial" charset="0"/>
              </a:rPr>
              <a:t/>
            </a:r>
            <a:br>
              <a:rPr lang="en-US" sz="3600" dirty="0" smtClean="0">
                <a:latin typeface="Arial" charset="0"/>
                <a:cs typeface="Arial" charset="0"/>
              </a:rPr>
            </a:br>
            <a:r>
              <a:rPr lang="en-US" sz="3600" dirty="0" smtClean="0">
                <a:latin typeface="Arial" charset="0"/>
                <a:cs typeface="Arial" charset="0"/>
              </a:rPr>
              <a:t>What do you want for your work and life—career advancement and success; happy marriage; great friendships; long, healthy life; successful children?  </a:t>
            </a:r>
          </a:p>
          <a:p>
            <a:pPr marR="0" algn="l"/>
            <a:endParaRPr lang="en-US" sz="4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362200"/>
            <a:ext cx="74676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7) </a:t>
            </a:r>
            <a:r>
              <a:rPr lang="en-US" sz="3200" dirty="0">
                <a:latin typeface="Arial" charset="0"/>
                <a:cs typeface="Arial" charset="0"/>
              </a:rPr>
              <a:t>Reflection, debriefing: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endParaRPr lang="en-US" sz="1600" dirty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What </a:t>
            </a:r>
            <a:r>
              <a:rPr lang="en-US" sz="3200" dirty="0">
                <a:latin typeface="Arial" charset="0"/>
                <a:cs typeface="Arial" charset="0"/>
              </a:rPr>
              <a:t>did </a:t>
            </a:r>
            <a:r>
              <a:rPr lang="en-US" sz="3200" dirty="0" smtClean="0">
                <a:latin typeface="Arial" charset="0"/>
                <a:cs typeface="Arial" charset="0"/>
              </a:rPr>
              <a:t>you learn</a:t>
            </a:r>
            <a:r>
              <a:rPr lang="en-US" sz="3200" dirty="0">
                <a:latin typeface="Arial" charset="0"/>
                <a:cs typeface="Arial" charset="0"/>
              </a:rPr>
              <a:t>, realize and would do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the </a:t>
            </a:r>
            <a:r>
              <a:rPr lang="en-US" sz="3200" dirty="0">
                <a:latin typeface="Arial" charset="0"/>
                <a:cs typeface="Arial" charset="0"/>
              </a:rPr>
              <a:t>same or </a:t>
            </a:r>
            <a:r>
              <a:rPr lang="en-US" sz="3200" dirty="0" smtClean="0">
                <a:latin typeface="Arial" charset="0"/>
                <a:cs typeface="Arial" charset="0"/>
              </a:rPr>
              <a:t>differently </a:t>
            </a:r>
            <a:r>
              <a:rPr lang="en-US" sz="3200" dirty="0">
                <a:latin typeface="Arial" charset="0"/>
                <a:cs typeface="Arial" charset="0"/>
              </a:rPr>
              <a:t>as a result of your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1 </a:t>
            </a:r>
            <a:r>
              <a:rPr lang="en-US" sz="3200" dirty="0">
                <a:latin typeface="Arial" charset="0"/>
                <a:cs typeface="Arial" charset="0"/>
              </a:rPr>
              <a:t>– </a:t>
            </a:r>
            <a:r>
              <a:rPr lang="en-US" sz="3200" dirty="0" smtClean="0">
                <a:latin typeface="Arial" charset="0"/>
                <a:cs typeface="Arial" charset="0"/>
              </a:rPr>
              <a:t>6 OL-PDI experience</a:t>
            </a:r>
            <a:r>
              <a:rPr lang="en-US" sz="3200" dirty="0">
                <a:latin typeface="Arial" charset="0"/>
                <a:cs typeface="Arial" charset="0"/>
              </a:rPr>
              <a:t>?  What would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your next OL,PDI </a:t>
            </a:r>
            <a:r>
              <a:rPr lang="en-US" sz="3200" dirty="0">
                <a:latin typeface="Arial" charset="0"/>
                <a:cs typeface="Arial" charset="0"/>
              </a:rPr>
              <a:t>action steps be, such </a:t>
            </a:r>
            <a:endParaRPr lang="en-US" sz="32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200" dirty="0" smtClean="0">
                <a:latin typeface="Arial" charset="0"/>
                <a:cs typeface="Arial" charset="0"/>
              </a:rPr>
              <a:t>as </a:t>
            </a:r>
            <a:r>
              <a:rPr lang="en-US" sz="3200" dirty="0">
                <a:latin typeface="Arial" charset="0"/>
                <a:cs typeface="Arial" charset="0"/>
              </a:rPr>
              <a:t>a new </a:t>
            </a:r>
            <a:r>
              <a:rPr lang="en-US" sz="3200" dirty="0" smtClean="0">
                <a:latin typeface="Arial" charset="0"/>
                <a:cs typeface="Arial" charset="0"/>
              </a:rPr>
              <a:t>or </a:t>
            </a:r>
            <a:r>
              <a:rPr lang="en-US" sz="3200" dirty="0">
                <a:latin typeface="Arial" charset="0"/>
                <a:cs typeface="Arial" charset="0"/>
              </a:rPr>
              <a:t>revised 1.? </a:t>
            </a:r>
            <a:endParaRPr lang="en-US" sz="3200" dirty="0" smtClean="0">
              <a:latin typeface="Arial" charset="0"/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9144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286000"/>
            <a:ext cx="7543800" cy="4191000"/>
          </a:xfrm>
        </p:spPr>
        <p:txBody>
          <a:bodyPr>
            <a:noAutofit/>
          </a:bodyPr>
          <a:lstStyle/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For further OL-PDI </a:t>
            </a:r>
            <a:r>
              <a:rPr lang="en-US" sz="3600" dirty="0">
                <a:latin typeface="Arial" charset="0"/>
                <a:cs typeface="Arial" charset="0"/>
              </a:rPr>
              <a:t>information</a:t>
            </a:r>
            <a:r>
              <a:rPr lang="en-US" sz="3600" dirty="0" smtClean="0">
                <a:latin typeface="Arial" charset="0"/>
                <a:cs typeface="Arial" charset="0"/>
              </a:rPr>
              <a:t>,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questions, consultation, coaching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presentations, workshops or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webinars, contact Randy Bennett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Ed.D. </a:t>
            </a:r>
            <a:r>
              <a:rPr lang="en-US" sz="3600" dirty="0" smtClean="0">
                <a:latin typeface="Arial" charset="0"/>
                <a:cs typeface="Arial" charset="0"/>
                <a:hlinkClick r:id="rId3"/>
              </a:rPr>
              <a:t>randy@maxfulfillment.com</a:t>
            </a:r>
            <a:r>
              <a:rPr lang="en-US" sz="3600" dirty="0" smtClean="0">
                <a:latin typeface="Arial" charset="0"/>
                <a:cs typeface="Arial" charset="0"/>
              </a:rPr>
              <a:t> 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847 809-4821 and see   </a:t>
            </a:r>
            <a:r>
              <a:rPr lang="en-US" sz="3600" dirty="0">
                <a:latin typeface="Arial" charset="0"/>
                <a:cs typeface="Arial" charset="0"/>
                <a:hlinkClick r:id="rId4"/>
              </a:rPr>
              <a:t>http://</a:t>
            </a:r>
            <a:r>
              <a:rPr lang="en-US" sz="3600" dirty="0" smtClean="0">
                <a:latin typeface="Arial" charset="0"/>
                <a:cs typeface="Arial" charset="0"/>
                <a:hlinkClick r:id="rId4"/>
              </a:rPr>
              <a:t>tinyurl.com/maxsuccessintro2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/>
            </a:r>
            <a:br>
              <a:rPr lang="en-US" sz="3600" dirty="0" smtClean="0">
                <a:latin typeface="Arial" charset="0"/>
                <a:cs typeface="Arial" charset="0"/>
              </a:rPr>
            </a:br>
            <a:endParaRPr lang="en-US" sz="3600" dirty="0" smtClean="0">
              <a:latin typeface="Arial" charset="0"/>
              <a:cs typeface="Arial" charset="0"/>
            </a:endParaRPr>
          </a:p>
          <a:p>
            <a:pPr marR="0" algn="l">
              <a:lnSpc>
                <a:spcPct val="80000"/>
              </a:lnSpc>
            </a:pPr>
            <a:r>
              <a:rPr lang="en-US" sz="3600" dirty="0" smtClean="0">
                <a:latin typeface="Arial" charset="0"/>
                <a:cs typeface="Arial" charset="0"/>
              </a:rPr>
              <a:t> 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7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/>
          </a:p>
        </p:txBody>
      </p:sp>
      <p:sp>
        <p:nvSpPr>
          <p:cNvPr id="17410" name="Subtitle 2"/>
          <p:cNvSpPr>
            <a:spLocks noGrp="1"/>
          </p:cNvSpPr>
          <p:nvPr>
            <p:ph type="subTitle" idx="1"/>
          </p:nvPr>
        </p:nvSpPr>
        <p:spPr>
          <a:xfrm>
            <a:off x="762000" y="2057400"/>
            <a:ext cx="8229600" cy="4038600"/>
          </a:xfrm>
        </p:spPr>
        <p:txBody>
          <a:bodyPr/>
          <a:lstStyle/>
          <a:p>
            <a:pPr marR="0" algn="l"/>
            <a:r>
              <a:rPr lang="en-US" sz="3200" dirty="0" smtClean="0">
                <a:latin typeface="Arial" charset="0"/>
                <a:cs typeface="Arial" charset="0"/>
              </a:rPr>
              <a:t>What does your workplace want?:  </a:t>
            </a:r>
          </a:p>
          <a:p>
            <a:pPr marR="0" algn="l"/>
            <a:r>
              <a:rPr lang="en-US" sz="2400" dirty="0" smtClean="0">
                <a:latin typeface="Arial" charset="0"/>
                <a:cs typeface="Arial" charset="0"/>
              </a:rPr>
              <a:t>-</a:t>
            </a:r>
            <a:r>
              <a:rPr lang="en-US" sz="3200" dirty="0" smtClean="0">
                <a:latin typeface="Arial" charset="0"/>
                <a:cs typeface="Arial" charset="0"/>
              </a:rPr>
              <a:t/>
            </a:r>
            <a:br>
              <a:rPr lang="en-US" sz="3200" dirty="0" smtClean="0">
                <a:latin typeface="Arial" charset="0"/>
                <a:cs typeface="Arial" charset="0"/>
              </a:rPr>
            </a:br>
            <a:r>
              <a:rPr lang="en-US" sz="3200" dirty="0" smtClean="0">
                <a:latin typeface="Arial" charset="0"/>
                <a:cs typeface="Arial" charset="0"/>
              </a:rPr>
              <a:t>** Achieve vision, mission, goals; resolve burning, ‘keep you awake at night’ issues?</a:t>
            </a:r>
          </a:p>
          <a:p>
            <a:pPr marR="0" algn="l"/>
            <a:r>
              <a:rPr lang="en-US" sz="3200" dirty="0" smtClean="0">
                <a:latin typeface="Arial" charset="0"/>
                <a:cs typeface="Arial" charset="0"/>
              </a:rPr>
              <a:t>** More clients, sales, revenue, performance,  results, customer satisfaction, work life balance?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8001000" cy="4419600"/>
          </a:xfrm>
        </p:spPr>
        <p:txBody>
          <a:bodyPr/>
          <a:lstStyle/>
          <a:p>
            <a:pPr marR="0" algn="l"/>
            <a:r>
              <a:rPr lang="en-US" sz="3600" dirty="0" smtClean="0">
                <a:latin typeface="Arial" charset="0"/>
                <a:cs typeface="Arial" charset="0"/>
              </a:rPr>
              <a:t>Well, whatever you and your workplace wants comes mainly from learning.  Yes, learning!  What you and I learn is primarily how we become who we are, and have whatever we need/want. 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57200" y="1143000"/>
            <a:ext cx="7851648" cy="762000"/>
          </a:xfrm>
        </p:spPr>
        <p:txBody>
          <a:bodyPr tIns="0" rIns="18288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b="1" dirty="0"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6867" name="Subtitle 2"/>
          <p:cNvSpPr>
            <a:spLocks noGrp="1"/>
          </p:cNvSpPr>
          <p:nvPr>
            <p:ph type="subTitle" idx="4294967295"/>
          </p:nvPr>
        </p:nvSpPr>
        <p:spPr>
          <a:xfrm>
            <a:off x="838200" y="2286000"/>
            <a:ext cx="7924800" cy="4419600"/>
          </a:xfrm>
        </p:spPr>
        <p:txBody>
          <a:bodyPr lIns="0" rIns="18288"/>
          <a:lstStyle/>
          <a:p>
            <a:pPr marL="0" indent="0">
              <a:buFont typeface="Wingdings 2" pitchFamily="18" charset="2"/>
              <a:buNone/>
            </a:pPr>
            <a:r>
              <a:rPr lang="en-US" sz="3600" dirty="0" smtClean="0">
                <a:latin typeface="Arial" charset="0"/>
                <a:cs typeface="Arial" charset="0"/>
              </a:rPr>
              <a:t>Consider, for example the huge differences in cultures and countries, and the remarkable difference between us and other living creatures (learning vs instinct).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851648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/>
          </a:p>
        </p:txBody>
      </p:sp>
      <p:sp>
        <p:nvSpPr>
          <p:cNvPr id="19458" name="Subtitle 2"/>
          <p:cNvSpPr>
            <a:spLocks noGrp="1"/>
          </p:cNvSpPr>
          <p:nvPr>
            <p:ph type="subTitle" idx="1"/>
          </p:nvPr>
        </p:nvSpPr>
        <p:spPr>
          <a:xfrm>
            <a:off x="533400" y="2209800"/>
            <a:ext cx="8382000" cy="3810000"/>
          </a:xfrm>
        </p:spPr>
        <p:txBody>
          <a:bodyPr/>
          <a:lstStyle/>
          <a:p>
            <a:pPr marR="0" algn="l"/>
            <a:r>
              <a:rPr lang="en-US" sz="3600" dirty="0" smtClean="0">
                <a:latin typeface="Arial" charset="0"/>
                <a:cs typeface="Arial" charset="0"/>
              </a:rPr>
              <a:t>Just think of what that means; what the tremendous potential and possibilities are with learning, and how it is a shared, diverse, worldwide experience.  Look at how much Google searching and other social media are used.  How exciting and inspiring!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7851648" cy="7620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Subtitle 2"/>
          <p:cNvSpPr>
            <a:spLocks noGrp="1"/>
          </p:cNvSpPr>
          <p:nvPr>
            <p:ph type="subTitle" idx="1"/>
          </p:nvPr>
        </p:nvSpPr>
        <p:spPr>
          <a:xfrm>
            <a:off x="838200" y="2362200"/>
            <a:ext cx="8077200" cy="4419600"/>
          </a:xfrm>
        </p:spPr>
        <p:txBody>
          <a:bodyPr/>
          <a:lstStyle/>
          <a:p>
            <a:pPr marR="0" algn="l"/>
            <a:r>
              <a:rPr lang="en-US" sz="3600" dirty="0" smtClean="0">
                <a:latin typeface="Arial" charset="0"/>
                <a:cs typeface="Arial" charset="0"/>
              </a:rPr>
              <a:t>So what is the most powerful, effective learning, or how do we learn in the most powerful, effective ways? And attain what we want or need the most</a:t>
            </a:r>
            <a:r>
              <a:rPr lang="en-US" sz="4400" dirty="0" smtClean="0">
                <a:latin typeface="Arial" charset="0"/>
                <a:cs typeface="Arial" charset="0"/>
              </a:rPr>
              <a:t>.   </a:t>
            </a:r>
          </a:p>
          <a:p>
            <a:pPr marR="0" algn="l"/>
            <a:endParaRPr lang="en-US" sz="4400" dirty="0" smtClean="0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11/4/14 Rev.  Randy Bennett Ed.D. randy@maxfulfillment.com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858E83-0032-4D09-9311-EE931F7CD5C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12522</TotalTime>
  <Words>2028</Words>
  <Application>Microsoft Office PowerPoint</Application>
  <PresentationFormat>On-screen Show (4:3)</PresentationFormat>
  <Paragraphs>355</Paragraphs>
  <Slides>41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Flow</vt:lpstr>
      <vt:lpstr>                       How to Help Achieve Any Work, Career Goal with Just One Amazing Tool AND Save Time and Money Too!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OL-PDI Action and Accountability Plan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Randy Bennett</dc:creator>
  <cp:lastModifiedBy>crbedd</cp:lastModifiedBy>
  <cp:revision>579</cp:revision>
  <cp:lastPrinted>2014-11-10T01:05:45Z</cp:lastPrinted>
  <dcterms:created xsi:type="dcterms:W3CDTF">2011-08-13T23:12:45Z</dcterms:created>
  <dcterms:modified xsi:type="dcterms:W3CDTF">2014-11-10T15:44:00Z</dcterms:modified>
</cp:coreProperties>
</file>